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 id="2147483682" r:id="rId2"/>
    <p:sldMasterId id="2147483680" r:id="rId3"/>
    <p:sldMasterId id="2147483684" r:id="rId4"/>
    <p:sldMasterId id="2147483686" r:id="rId5"/>
    <p:sldMasterId id="2147483688" r:id="rId6"/>
    <p:sldMasterId id="2147483690" r:id="rId7"/>
    <p:sldMasterId id="2147483694" r:id="rId8"/>
    <p:sldMasterId id="2147483692" r:id="rId9"/>
    <p:sldMasterId id="2147483696" r:id="rId10"/>
  </p:sldMasterIdLst>
  <p:notesMasterIdLst>
    <p:notesMasterId r:id="rId48"/>
  </p:notesMasterIdLst>
  <p:sldIdLst>
    <p:sldId id="256" r:id="rId11"/>
    <p:sldId id="265" r:id="rId12"/>
    <p:sldId id="266" r:id="rId13"/>
    <p:sldId id="270" r:id="rId14"/>
    <p:sldId id="269" r:id="rId15"/>
    <p:sldId id="271" r:id="rId16"/>
    <p:sldId id="276" r:id="rId17"/>
    <p:sldId id="272" r:id="rId18"/>
    <p:sldId id="273" r:id="rId19"/>
    <p:sldId id="278" r:id="rId20"/>
    <p:sldId id="274" r:id="rId21"/>
    <p:sldId id="279" r:id="rId22"/>
    <p:sldId id="280" r:id="rId23"/>
    <p:sldId id="283" r:id="rId24"/>
    <p:sldId id="289" r:id="rId25"/>
    <p:sldId id="281" r:id="rId26"/>
    <p:sldId id="282" r:id="rId27"/>
    <p:sldId id="295" r:id="rId28"/>
    <p:sldId id="303" r:id="rId29"/>
    <p:sldId id="304" r:id="rId30"/>
    <p:sldId id="305" r:id="rId31"/>
    <p:sldId id="308" r:id="rId32"/>
    <p:sldId id="296" r:id="rId33"/>
    <p:sldId id="309" r:id="rId34"/>
    <p:sldId id="285" r:id="rId35"/>
    <p:sldId id="291" r:id="rId36"/>
    <p:sldId id="297" r:id="rId37"/>
    <p:sldId id="298" r:id="rId38"/>
    <p:sldId id="286" r:id="rId39"/>
    <p:sldId id="299" r:id="rId40"/>
    <p:sldId id="294" r:id="rId41"/>
    <p:sldId id="290" r:id="rId42"/>
    <p:sldId id="300" r:id="rId43"/>
    <p:sldId id="306" r:id="rId44"/>
    <p:sldId id="307" r:id="rId45"/>
    <p:sldId id="287" r:id="rId46"/>
    <p:sldId id="288" r:id="rId47"/>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00D3"/>
    <a:srgbClr val="0C1FCF"/>
    <a:srgbClr val="A5A5A5"/>
    <a:srgbClr val="0000EF"/>
    <a:srgbClr val="9B9B9B"/>
    <a:srgbClr val="A7A7A7"/>
    <a:srgbClr val="FFFFFF"/>
    <a:srgbClr val="7F7F7F"/>
    <a:srgbClr val="002647"/>
    <a:srgbClr val="FACA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27" autoAdjust="0"/>
    <p:restoredTop sz="76884" autoAdjust="0"/>
  </p:normalViewPr>
  <p:slideViewPr>
    <p:cSldViewPr snapToGrid="0" snapToObjects="1">
      <p:cViewPr varScale="1">
        <p:scale>
          <a:sx n="87" d="100"/>
          <a:sy n="87" d="100"/>
        </p:scale>
        <p:origin x="149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3" Type="http://schemas.openxmlformats.org/officeDocument/2006/relationships/slideMaster" Target="slideMasters/slideMaster3.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67CE98-333F-4A4F-9699-3C2A25DA876A}"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en-US"/>
        </a:p>
      </dgm:t>
    </dgm:pt>
    <dgm:pt modelId="{E99319B2-0E28-421B-A2B6-F7780A95D902}">
      <dgm:prSet phldrT="[Text]"/>
      <dgm:spPr>
        <a:solidFill>
          <a:srgbClr val="A5A5A5"/>
        </a:solidFill>
        <a:ln w="28575">
          <a:solidFill>
            <a:schemeClr val="tx1"/>
          </a:solidFill>
        </a:ln>
      </dgm:spPr>
      <dgm:t>
        <a:bodyPr/>
        <a:lstStyle/>
        <a:p>
          <a:r>
            <a:rPr lang="en-US" dirty="0"/>
            <a:t>Create sequences with </a:t>
          </a:r>
          <a:r>
            <a:rPr lang="en-US" dirty="0">
              <a:solidFill>
                <a:srgbClr val="FF0000"/>
              </a:solidFill>
            </a:rPr>
            <a:t>novel mutations </a:t>
          </a:r>
          <a:r>
            <a:rPr lang="en-US" dirty="0">
              <a:solidFill>
                <a:schemeClr val="bg1"/>
              </a:solidFill>
            </a:rPr>
            <a:t>based on scaffold </a:t>
          </a:r>
          <a:r>
            <a:rPr lang="en-US" dirty="0" err="1">
              <a:solidFill>
                <a:schemeClr val="bg1"/>
              </a:solidFill>
            </a:rPr>
            <a:t>mAbs</a:t>
          </a:r>
          <a:r>
            <a:rPr lang="en-US" dirty="0">
              <a:solidFill>
                <a:schemeClr val="bg1"/>
              </a:solidFill>
            </a:rPr>
            <a:t> 3 and 4</a:t>
          </a:r>
        </a:p>
      </dgm:t>
    </dgm:pt>
    <dgm:pt modelId="{8BA8B46A-76A3-477E-8A45-D15B6B715892}" type="parTrans" cxnId="{A708D845-B3B1-4DFE-B04F-A21E6C09B0B1}">
      <dgm:prSet/>
      <dgm:spPr/>
      <dgm:t>
        <a:bodyPr/>
        <a:lstStyle/>
        <a:p>
          <a:endParaRPr lang="en-US"/>
        </a:p>
      </dgm:t>
    </dgm:pt>
    <dgm:pt modelId="{82FD030C-D432-491B-8D1A-9B8BF27BCA40}" type="sibTrans" cxnId="{A708D845-B3B1-4DFE-B04F-A21E6C09B0B1}">
      <dgm:prSet/>
      <dgm:spPr>
        <a:solidFill>
          <a:schemeClr val="tx1"/>
        </a:solidFill>
        <a:ln>
          <a:solidFill>
            <a:schemeClr val="tx1"/>
          </a:solidFill>
        </a:ln>
      </dgm:spPr>
      <dgm:t>
        <a:bodyPr/>
        <a:lstStyle/>
        <a:p>
          <a:endParaRPr lang="en-US"/>
        </a:p>
      </dgm:t>
    </dgm:pt>
    <dgm:pt modelId="{A1E191DA-6190-401F-B9C4-2ADC5AAB2666}">
      <dgm:prSet phldrT="[Text]"/>
      <dgm:spPr>
        <a:solidFill>
          <a:srgbClr val="A5A5A5"/>
        </a:solidFill>
        <a:ln w="28575">
          <a:solidFill>
            <a:schemeClr val="tx1"/>
          </a:solidFill>
        </a:ln>
      </dgm:spPr>
      <dgm:t>
        <a:bodyPr/>
        <a:lstStyle/>
        <a:p>
          <a:r>
            <a:rPr lang="en-US" dirty="0"/>
            <a:t>Extract features with </a:t>
          </a:r>
          <a:r>
            <a:rPr lang="en-US" dirty="0" err="1"/>
            <a:t>UniRep</a:t>
          </a:r>
          <a:endParaRPr lang="en-US" dirty="0"/>
        </a:p>
      </dgm:t>
    </dgm:pt>
    <dgm:pt modelId="{CD7280B7-7645-475F-80E9-995C9B2EBF08}" type="parTrans" cxnId="{54D377F7-25ED-4911-92EA-EF25F4130C6C}">
      <dgm:prSet/>
      <dgm:spPr/>
      <dgm:t>
        <a:bodyPr/>
        <a:lstStyle/>
        <a:p>
          <a:endParaRPr lang="en-US"/>
        </a:p>
      </dgm:t>
    </dgm:pt>
    <dgm:pt modelId="{5F2D0030-6C41-4E7D-B13E-6331C612E6BF}" type="sibTrans" cxnId="{54D377F7-25ED-4911-92EA-EF25F4130C6C}">
      <dgm:prSet/>
      <dgm:spPr>
        <a:solidFill>
          <a:schemeClr val="tx1"/>
        </a:solidFill>
        <a:ln>
          <a:solidFill>
            <a:schemeClr val="tx1"/>
          </a:solidFill>
        </a:ln>
      </dgm:spPr>
      <dgm:t>
        <a:bodyPr/>
        <a:lstStyle/>
        <a:p>
          <a:endParaRPr lang="en-US"/>
        </a:p>
      </dgm:t>
    </dgm:pt>
    <dgm:pt modelId="{B3D261BC-1FBB-42B0-AA20-B34CD569EF15}">
      <dgm:prSet phldrT="[Text]"/>
      <dgm:spPr>
        <a:solidFill>
          <a:srgbClr val="A5A5A5"/>
        </a:solidFill>
        <a:ln w="28575">
          <a:solidFill>
            <a:schemeClr val="tx1"/>
          </a:solidFill>
        </a:ln>
      </dgm:spPr>
      <dgm:t>
        <a:bodyPr/>
        <a:lstStyle/>
        <a:p>
          <a:r>
            <a:rPr lang="en-US" dirty="0"/>
            <a:t>Project features onto single dimension</a:t>
          </a:r>
        </a:p>
      </dgm:t>
    </dgm:pt>
    <dgm:pt modelId="{64956B07-8276-4365-921F-3FD17BCA4FB7}" type="parTrans" cxnId="{B83CA301-6552-40F7-8B76-9E6B1AEAEB61}">
      <dgm:prSet/>
      <dgm:spPr/>
      <dgm:t>
        <a:bodyPr/>
        <a:lstStyle/>
        <a:p>
          <a:endParaRPr lang="en-US"/>
        </a:p>
      </dgm:t>
    </dgm:pt>
    <dgm:pt modelId="{F0C4E6EA-213E-4CC6-A244-81707126F03C}" type="sibTrans" cxnId="{B83CA301-6552-40F7-8B76-9E6B1AEAEB61}">
      <dgm:prSet/>
      <dgm:spPr>
        <a:solidFill>
          <a:schemeClr val="tx1"/>
        </a:solidFill>
        <a:ln>
          <a:solidFill>
            <a:schemeClr val="tx1"/>
          </a:solidFill>
        </a:ln>
      </dgm:spPr>
      <dgm:t>
        <a:bodyPr/>
        <a:lstStyle/>
        <a:p>
          <a:endParaRPr lang="en-US"/>
        </a:p>
      </dgm:t>
    </dgm:pt>
    <dgm:pt modelId="{C0164025-D714-4196-BAD4-6265A548EE35}">
      <dgm:prSet phldrT="[Text]"/>
      <dgm:spPr>
        <a:solidFill>
          <a:srgbClr val="A5A5A5"/>
        </a:solidFill>
        <a:ln w="28575">
          <a:solidFill>
            <a:schemeClr val="tx1"/>
          </a:solidFill>
        </a:ln>
      </dgm:spPr>
      <dgm:t>
        <a:bodyPr/>
        <a:lstStyle/>
        <a:p>
          <a:r>
            <a:rPr lang="en-US" dirty="0"/>
            <a:t>Predict optimal clones</a:t>
          </a:r>
        </a:p>
      </dgm:t>
    </dgm:pt>
    <dgm:pt modelId="{ACEE3617-A0F6-4A90-B622-DFEBD9928018}" type="parTrans" cxnId="{4106882C-3411-4891-ACD4-4DA19A36B262}">
      <dgm:prSet/>
      <dgm:spPr/>
      <dgm:t>
        <a:bodyPr/>
        <a:lstStyle/>
        <a:p>
          <a:endParaRPr lang="en-US"/>
        </a:p>
      </dgm:t>
    </dgm:pt>
    <dgm:pt modelId="{928AF4FE-9684-423D-8BDB-8F3D727131DD}" type="sibTrans" cxnId="{4106882C-3411-4891-ACD4-4DA19A36B262}">
      <dgm:prSet/>
      <dgm:spPr/>
      <dgm:t>
        <a:bodyPr/>
        <a:lstStyle/>
        <a:p>
          <a:endParaRPr lang="en-US"/>
        </a:p>
      </dgm:t>
    </dgm:pt>
    <dgm:pt modelId="{EDE37377-F34A-49F7-A3EC-F92EBB9EFCA9}" type="pres">
      <dgm:prSet presAssocID="{8567CE98-333F-4A4F-9699-3C2A25DA876A}" presName="linearFlow" presStyleCnt="0">
        <dgm:presLayoutVars>
          <dgm:resizeHandles val="exact"/>
        </dgm:presLayoutVars>
      </dgm:prSet>
      <dgm:spPr/>
    </dgm:pt>
    <dgm:pt modelId="{989E281A-ECE9-4330-A135-88DF6D8E3F13}" type="pres">
      <dgm:prSet presAssocID="{E99319B2-0E28-421B-A2B6-F7780A95D902}" presName="node" presStyleLbl="node1" presStyleIdx="0" presStyleCnt="4" custScaleX="157403" custScaleY="98018">
        <dgm:presLayoutVars>
          <dgm:bulletEnabled val="1"/>
        </dgm:presLayoutVars>
      </dgm:prSet>
      <dgm:spPr/>
    </dgm:pt>
    <dgm:pt modelId="{D2F7518F-EFC9-472E-84E6-D69570F1FE6F}" type="pres">
      <dgm:prSet presAssocID="{82FD030C-D432-491B-8D1A-9B8BF27BCA40}" presName="sibTrans" presStyleLbl="sibTrans2D1" presStyleIdx="0" presStyleCnt="3"/>
      <dgm:spPr/>
    </dgm:pt>
    <dgm:pt modelId="{3D124FBC-49F6-4B02-9B65-82E0C5BD5F9C}" type="pres">
      <dgm:prSet presAssocID="{82FD030C-D432-491B-8D1A-9B8BF27BCA40}" presName="connectorText" presStyleLbl="sibTrans2D1" presStyleIdx="0" presStyleCnt="3"/>
      <dgm:spPr/>
    </dgm:pt>
    <dgm:pt modelId="{8876A1FD-6F62-4535-936D-51F9E5105094}" type="pres">
      <dgm:prSet presAssocID="{A1E191DA-6190-401F-B9C4-2ADC5AAB2666}" presName="node" presStyleLbl="node1" presStyleIdx="1" presStyleCnt="4">
        <dgm:presLayoutVars>
          <dgm:bulletEnabled val="1"/>
        </dgm:presLayoutVars>
      </dgm:prSet>
      <dgm:spPr/>
    </dgm:pt>
    <dgm:pt modelId="{F96462B3-7802-4933-83D9-59B6D7F7BD28}" type="pres">
      <dgm:prSet presAssocID="{5F2D0030-6C41-4E7D-B13E-6331C612E6BF}" presName="sibTrans" presStyleLbl="sibTrans2D1" presStyleIdx="1" presStyleCnt="3"/>
      <dgm:spPr/>
    </dgm:pt>
    <dgm:pt modelId="{1B9189E4-8E05-46FF-8A36-10339AB542D9}" type="pres">
      <dgm:prSet presAssocID="{5F2D0030-6C41-4E7D-B13E-6331C612E6BF}" presName="connectorText" presStyleLbl="sibTrans2D1" presStyleIdx="1" presStyleCnt="3"/>
      <dgm:spPr/>
    </dgm:pt>
    <dgm:pt modelId="{DA921CEB-8018-4359-8883-4F52CD9216BE}" type="pres">
      <dgm:prSet presAssocID="{B3D261BC-1FBB-42B0-AA20-B34CD569EF15}" presName="node" presStyleLbl="node1" presStyleIdx="2" presStyleCnt="4">
        <dgm:presLayoutVars>
          <dgm:bulletEnabled val="1"/>
        </dgm:presLayoutVars>
      </dgm:prSet>
      <dgm:spPr/>
    </dgm:pt>
    <dgm:pt modelId="{28282894-F57F-43D4-AA37-2CE59A9BC90F}" type="pres">
      <dgm:prSet presAssocID="{F0C4E6EA-213E-4CC6-A244-81707126F03C}" presName="sibTrans" presStyleLbl="sibTrans2D1" presStyleIdx="2" presStyleCnt="3"/>
      <dgm:spPr/>
    </dgm:pt>
    <dgm:pt modelId="{259E76E3-6616-41A6-AE60-59F221DD833E}" type="pres">
      <dgm:prSet presAssocID="{F0C4E6EA-213E-4CC6-A244-81707126F03C}" presName="connectorText" presStyleLbl="sibTrans2D1" presStyleIdx="2" presStyleCnt="3"/>
      <dgm:spPr/>
    </dgm:pt>
    <dgm:pt modelId="{BB6A1A35-75B4-478A-BE20-8D749C58EC99}" type="pres">
      <dgm:prSet presAssocID="{C0164025-D714-4196-BAD4-6265A548EE35}" presName="node" presStyleLbl="node1" presStyleIdx="3" presStyleCnt="4">
        <dgm:presLayoutVars>
          <dgm:bulletEnabled val="1"/>
        </dgm:presLayoutVars>
      </dgm:prSet>
      <dgm:spPr/>
    </dgm:pt>
  </dgm:ptLst>
  <dgm:cxnLst>
    <dgm:cxn modelId="{B83CA301-6552-40F7-8B76-9E6B1AEAEB61}" srcId="{8567CE98-333F-4A4F-9699-3C2A25DA876A}" destId="{B3D261BC-1FBB-42B0-AA20-B34CD569EF15}" srcOrd="2" destOrd="0" parTransId="{64956B07-8276-4365-921F-3FD17BCA4FB7}" sibTransId="{F0C4E6EA-213E-4CC6-A244-81707126F03C}"/>
    <dgm:cxn modelId="{380F2203-CFC1-4ADD-8C13-B29E4C89E274}" type="presOf" srcId="{82FD030C-D432-491B-8D1A-9B8BF27BCA40}" destId="{3D124FBC-49F6-4B02-9B65-82E0C5BD5F9C}" srcOrd="1" destOrd="0" presId="urn:microsoft.com/office/officeart/2005/8/layout/process2"/>
    <dgm:cxn modelId="{1BA02C1B-9F37-48B5-AD94-E7AB5391A7A7}" type="presOf" srcId="{5F2D0030-6C41-4E7D-B13E-6331C612E6BF}" destId="{F96462B3-7802-4933-83D9-59B6D7F7BD28}" srcOrd="0" destOrd="0" presId="urn:microsoft.com/office/officeart/2005/8/layout/process2"/>
    <dgm:cxn modelId="{4540DE23-10EB-4CE3-A2B9-9A2B0A1DD260}" type="presOf" srcId="{82FD030C-D432-491B-8D1A-9B8BF27BCA40}" destId="{D2F7518F-EFC9-472E-84E6-D69570F1FE6F}" srcOrd="0" destOrd="0" presId="urn:microsoft.com/office/officeart/2005/8/layout/process2"/>
    <dgm:cxn modelId="{4106882C-3411-4891-ACD4-4DA19A36B262}" srcId="{8567CE98-333F-4A4F-9699-3C2A25DA876A}" destId="{C0164025-D714-4196-BAD4-6265A548EE35}" srcOrd="3" destOrd="0" parTransId="{ACEE3617-A0F6-4A90-B622-DFEBD9928018}" sibTransId="{928AF4FE-9684-423D-8BDB-8F3D727131DD}"/>
    <dgm:cxn modelId="{85D13C3C-7042-4492-B893-08777B2C4DD9}" type="presOf" srcId="{5F2D0030-6C41-4E7D-B13E-6331C612E6BF}" destId="{1B9189E4-8E05-46FF-8A36-10339AB542D9}" srcOrd="1" destOrd="0" presId="urn:microsoft.com/office/officeart/2005/8/layout/process2"/>
    <dgm:cxn modelId="{A5BB5760-269D-4563-9027-8F98CCA36298}" type="presOf" srcId="{F0C4E6EA-213E-4CC6-A244-81707126F03C}" destId="{28282894-F57F-43D4-AA37-2CE59A9BC90F}" srcOrd="0" destOrd="0" presId="urn:microsoft.com/office/officeart/2005/8/layout/process2"/>
    <dgm:cxn modelId="{A708D845-B3B1-4DFE-B04F-A21E6C09B0B1}" srcId="{8567CE98-333F-4A4F-9699-3C2A25DA876A}" destId="{E99319B2-0E28-421B-A2B6-F7780A95D902}" srcOrd="0" destOrd="0" parTransId="{8BA8B46A-76A3-477E-8A45-D15B6B715892}" sibTransId="{82FD030C-D432-491B-8D1A-9B8BF27BCA40}"/>
    <dgm:cxn modelId="{B62B8753-B558-49E4-ADED-20B4E040C32B}" type="presOf" srcId="{E99319B2-0E28-421B-A2B6-F7780A95D902}" destId="{989E281A-ECE9-4330-A135-88DF6D8E3F13}" srcOrd="0" destOrd="0" presId="urn:microsoft.com/office/officeart/2005/8/layout/process2"/>
    <dgm:cxn modelId="{DE663B90-BBB3-4984-93A9-396579807F08}" type="presOf" srcId="{A1E191DA-6190-401F-B9C4-2ADC5AAB2666}" destId="{8876A1FD-6F62-4535-936D-51F9E5105094}" srcOrd="0" destOrd="0" presId="urn:microsoft.com/office/officeart/2005/8/layout/process2"/>
    <dgm:cxn modelId="{7FDE479F-A77D-488F-885B-AF4DD0D121FE}" type="presOf" srcId="{F0C4E6EA-213E-4CC6-A244-81707126F03C}" destId="{259E76E3-6616-41A6-AE60-59F221DD833E}" srcOrd="1" destOrd="0" presId="urn:microsoft.com/office/officeart/2005/8/layout/process2"/>
    <dgm:cxn modelId="{A5D01EBD-2D60-46A9-8CC4-4DDB94D13561}" type="presOf" srcId="{8567CE98-333F-4A4F-9699-3C2A25DA876A}" destId="{EDE37377-F34A-49F7-A3EC-F92EBB9EFCA9}" srcOrd="0" destOrd="0" presId="urn:microsoft.com/office/officeart/2005/8/layout/process2"/>
    <dgm:cxn modelId="{D5C9C6D5-AA7C-435E-809F-23E18227E935}" type="presOf" srcId="{C0164025-D714-4196-BAD4-6265A548EE35}" destId="{BB6A1A35-75B4-478A-BE20-8D749C58EC99}" srcOrd="0" destOrd="0" presId="urn:microsoft.com/office/officeart/2005/8/layout/process2"/>
    <dgm:cxn modelId="{612E17F0-A4CA-4F92-8519-DF84F59FACF8}" type="presOf" srcId="{B3D261BC-1FBB-42B0-AA20-B34CD569EF15}" destId="{DA921CEB-8018-4359-8883-4F52CD9216BE}" srcOrd="0" destOrd="0" presId="urn:microsoft.com/office/officeart/2005/8/layout/process2"/>
    <dgm:cxn modelId="{54D377F7-25ED-4911-92EA-EF25F4130C6C}" srcId="{8567CE98-333F-4A4F-9699-3C2A25DA876A}" destId="{A1E191DA-6190-401F-B9C4-2ADC5AAB2666}" srcOrd="1" destOrd="0" parTransId="{CD7280B7-7645-475F-80E9-995C9B2EBF08}" sibTransId="{5F2D0030-6C41-4E7D-B13E-6331C612E6BF}"/>
    <dgm:cxn modelId="{03887E40-E567-4ABF-86F0-1DBD1B76493D}" type="presParOf" srcId="{EDE37377-F34A-49F7-A3EC-F92EBB9EFCA9}" destId="{989E281A-ECE9-4330-A135-88DF6D8E3F13}" srcOrd="0" destOrd="0" presId="urn:microsoft.com/office/officeart/2005/8/layout/process2"/>
    <dgm:cxn modelId="{E8389BAE-2C40-496F-8C82-8F20DB463838}" type="presParOf" srcId="{EDE37377-F34A-49F7-A3EC-F92EBB9EFCA9}" destId="{D2F7518F-EFC9-472E-84E6-D69570F1FE6F}" srcOrd="1" destOrd="0" presId="urn:microsoft.com/office/officeart/2005/8/layout/process2"/>
    <dgm:cxn modelId="{123F8B09-1F82-4AEB-A1F6-3ABC319C04C9}" type="presParOf" srcId="{D2F7518F-EFC9-472E-84E6-D69570F1FE6F}" destId="{3D124FBC-49F6-4B02-9B65-82E0C5BD5F9C}" srcOrd="0" destOrd="0" presId="urn:microsoft.com/office/officeart/2005/8/layout/process2"/>
    <dgm:cxn modelId="{E0666858-74F7-458E-9FB4-2B650172AB60}" type="presParOf" srcId="{EDE37377-F34A-49F7-A3EC-F92EBB9EFCA9}" destId="{8876A1FD-6F62-4535-936D-51F9E5105094}" srcOrd="2" destOrd="0" presId="urn:microsoft.com/office/officeart/2005/8/layout/process2"/>
    <dgm:cxn modelId="{B501BD4B-E36A-48B6-A2C9-B8D25A26ABF5}" type="presParOf" srcId="{EDE37377-F34A-49F7-A3EC-F92EBB9EFCA9}" destId="{F96462B3-7802-4933-83D9-59B6D7F7BD28}" srcOrd="3" destOrd="0" presId="urn:microsoft.com/office/officeart/2005/8/layout/process2"/>
    <dgm:cxn modelId="{FBDC970F-2808-484A-BD83-1518327AFC8A}" type="presParOf" srcId="{F96462B3-7802-4933-83D9-59B6D7F7BD28}" destId="{1B9189E4-8E05-46FF-8A36-10339AB542D9}" srcOrd="0" destOrd="0" presId="urn:microsoft.com/office/officeart/2005/8/layout/process2"/>
    <dgm:cxn modelId="{9DBCE752-83E2-43CA-9E49-B7858D591DEC}" type="presParOf" srcId="{EDE37377-F34A-49F7-A3EC-F92EBB9EFCA9}" destId="{DA921CEB-8018-4359-8883-4F52CD9216BE}" srcOrd="4" destOrd="0" presId="urn:microsoft.com/office/officeart/2005/8/layout/process2"/>
    <dgm:cxn modelId="{E0367AD5-13F0-481A-99F9-612118DA47B9}" type="presParOf" srcId="{EDE37377-F34A-49F7-A3EC-F92EBB9EFCA9}" destId="{28282894-F57F-43D4-AA37-2CE59A9BC90F}" srcOrd="5" destOrd="0" presId="urn:microsoft.com/office/officeart/2005/8/layout/process2"/>
    <dgm:cxn modelId="{605C47A9-56A3-4C93-82BE-706A49A9E3BB}" type="presParOf" srcId="{28282894-F57F-43D4-AA37-2CE59A9BC90F}" destId="{259E76E3-6616-41A6-AE60-59F221DD833E}" srcOrd="0" destOrd="0" presId="urn:microsoft.com/office/officeart/2005/8/layout/process2"/>
    <dgm:cxn modelId="{30A90DBA-4014-4658-B60C-11DE8C50FB29}" type="presParOf" srcId="{EDE37377-F34A-49F7-A3EC-F92EBB9EFCA9}" destId="{BB6A1A35-75B4-478A-BE20-8D749C58EC99}"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5E7CA7-AEFD-409E-BA71-F3314B1626A3}" type="doc">
      <dgm:prSet loTypeId="urn:microsoft.com/office/officeart/2005/8/layout/cycle3" loCatId="cycle" qsTypeId="urn:microsoft.com/office/officeart/2005/8/quickstyle/simple1" qsCatId="simple" csTypeId="urn:microsoft.com/office/officeart/2005/8/colors/accent3_2" csCatId="accent3" phldr="1"/>
      <dgm:spPr/>
      <dgm:t>
        <a:bodyPr/>
        <a:lstStyle/>
        <a:p>
          <a:endParaRPr lang="en-US"/>
        </a:p>
      </dgm:t>
    </dgm:pt>
    <dgm:pt modelId="{522D174E-D6DC-4626-805C-006AB2E64965}">
      <dgm:prSet phldrT="[Text]"/>
      <dgm:spPr/>
      <dgm:t>
        <a:bodyPr/>
        <a:lstStyle/>
        <a:p>
          <a:r>
            <a:rPr lang="en-US">
              <a:solidFill>
                <a:schemeClr val="tx1"/>
              </a:solidFill>
            </a:rPr>
            <a:t>Library generation</a:t>
          </a:r>
        </a:p>
      </dgm:t>
    </dgm:pt>
    <dgm:pt modelId="{C08CB8D2-9577-4F0F-8085-1A75FC46D5B4}" type="parTrans" cxnId="{CEBA30B5-1BE7-4BFC-9034-1B1E5D1EF128}">
      <dgm:prSet/>
      <dgm:spPr/>
      <dgm:t>
        <a:bodyPr/>
        <a:lstStyle/>
        <a:p>
          <a:endParaRPr lang="en-US">
            <a:solidFill>
              <a:schemeClr val="tx1"/>
            </a:solidFill>
          </a:endParaRPr>
        </a:p>
      </dgm:t>
    </dgm:pt>
    <dgm:pt modelId="{8217DACF-77EC-4605-8F96-335121EAEDFC}" type="sibTrans" cxnId="{CEBA30B5-1BE7-4BFC-9034-1B1E5D1EF128}">
      <dgm:prSet/>
      <dgm:spPr/>
      <dgm:t>
        <a:bodyPr/>
        <a:lstStyle/>
        <a:p>
          <a:endParaRPr lang="en-US">
            <a:solidFill>
              <a:schemeClr val="tx1"/>
            </a:solidFill>
          </a:endParaRPr>
        </a:p>
      </dgm:t>
    </dgm:pt>
    <dgm:pt modelId="{8DFB2816-7801-4B9B-BB04-922553B31050}">
      <dgm:prSet phldrT="[Text]"/>
      <dgm:spPr/>
      <dgm:t>
        <a:bodyPr/>
        <a:lstStyle/>
        <a:p>
          <a:r>
            <a:rPr lang="en-US">
              <a:solidFill>
                <a:schemeClr val="tx1"/>
              </a:solidFill>
            </a:rPr>
            <a:t>Train algorithm</a:t>
          </a:r>
        </a:p>
      </dgm:t>
    </dgm:pt>
    <dgm:pt modelId="{5440CFB4-6EE3-46FC-8DA1-947D1816A203}" type="parTrans" cxnId="{A27F8909-D6C0-4F5F-ACBD-3B40FF319A76}">
      <dgm:prSet/>
      <dgm:spPr/>
      <dgm:t>
        <a:bodyPr/>
        <a:lstStyle/>
        <a:p>
          <a:endParaRPr lang="en-US">
            <a:solidFill>
              <a:schemeClr val="tx1"/>
            </a:solidFill>
          </a:endParaRPr>
        </a:p>
      </dgm:t>
    </dgm:pt>
    <dgm:pt modelId="{3354E776-6501-48C2-88A8-E2479668AF27}" type="sibTrans" cxnId="{A27F8909-D6C0-4F5F-ACBD-3B40FF319A76}">
      <dgm:prSet/>
      <dgm:spPr/>
      <dgm:t>
        <a:bodyPr/>
        <a:lstStyle/>
        <a:p>
          <a:endParaRPr lang="en-US">
            <a:solidFill>
              <a:schemeClr val="tx1"/>
            </a:solidFill>
          </a:endParaRPr>
        </a:p>
      </dgm:t>
    </dgm:pt>
    <dgm:pt modelId="{FAF32088-489A-4ED8-8207-CD6071E43EF1}">
      <dgm:prSet phldrT="[Text]"/>
      <dgm:spPr/>
      <dgm:t>
        <a:bodyPr/>
        <a:lstStyle/>
        <a:p>
          <a:r>
            <a:rPr lang="en-US">
              <a:solidFill>
                <a:schemeClr val="tx1"/>
              </a:solidFill>
            </a:rPr>
            <a:t>Analyze algorithm</a:t>
          </a:r>
        </a:p>
      </dgm:t>
    </dgm:pt>
    <dgm:pt modelId="{730C9887-D2E6-4EEF-B851-0EFC412E4337}" type="parTrans" cxnId="{5618259A-5223-486B-9138-1FF7A0F32D73}">
      <dgm:prSet/>
      <dgm:spPr/>
      <dgm:t>
        <a:bodyPr/>
        <a:lstStyle/>
        <a:p>
          <a:endParaRPr lang="en-US">
            <a:solidFill>
              <a:schemeClr val="tx1"/>
            </a:solidFill>
          </a:endParaRPr>
        </a:p>
      </dgm:t>
    </dgm:pt>
    <dgm:pt modelId="{3826D90D-39F7-4F48-9AA5-D628B3810996}" type="sibTrans" cxnId="{5618259A-5223-486B-9138-1FF7A0F32D73}">
      <dgm:prSet/>
      <dgm:spPr/>
      <dgm:t>
        <a:bodyPr/>
        <a:lstStyle/>
        <a:p>
          <a:endParaRPr lang="en-US">
            <a:solidFill>
              <a:schemeClr val="tx1"/>
            </a:solidFill>
          </a:endParaRPr>
        </a:p>
      </dgm:t>
    </dgm:pt>
    <dgm:pt modelId="{68A6BFD3-352A-4ED3-BE3E-474099E345A6}">
      <dgm:prSet phldrT="[Text]"/>
      <dgm:spPr/>
      <dgm:t>
        <a:bodyPr/>
        <a:lstStyle/>
        <a:p>
          <a:r>
            <a:rPr lang="en-US">
              <a:solidFill>
                <a:schemeClr val="tx1"/>
              </a:solidFill>
            </a:rPr>
            <a:t>Predict new library mutations</a:t>
          </a:r>
        </a:p>
      </dgm:t>
    </dgm:pt>
    <dgm:pt modelId="{842E0689-FE49-4F4F-9704-E01305CBAA2C}" type="parTrans" cxnId="{1C6CC4C0-6272-4FF1-BD17-91605F0DC546}">
      <dgm:prSet/>
      <dgm:spPr/>
      <dgm:t>
        <a:bodyPr/>
        <a:lstStyle/>
        <a:p>
          <a:endParaRPr lang="en-US">
            <a:solidFill>
              <a:schemeClr val="tx1"/>
            </a:solidFill>
          </a:endParaRPr>
        </a:p>
      </dgm:t>
    </dgm:pt>
    <dgm:pt modelId="{3CEDC1BD-0839-44A8-92FF-5326AD084D67}" type="sibTrans" cxnId="{1C6CC4C0-6272-4FF1-BD17-91605F0DC546}">
      <dgm:prSet/>
      <dgm:spPr/>
      <dgm:t>
        <a:bodyPr/>
        <a:lstStyle/>
        <a:p>
          <a:endParaRPr lang="en-US">
            <a:solidFill>
              <a:schemeClr val="tx1"/>
            </a:solidFill>
          </a:endParaRPr>
        </a:p>
      </dgm:t>
    </dgm:pt>
    <dgm:pt modelId="{8B6609F8-1E1E-43EC-B8E2-0E096E14F5DD}" type="pres">
      <dgm:prSet presAssocID="{8E5E7CA7-AEFD-409E-BA71-F3314B1626A3}" presName="Name0" presStyleCnt="0">
        <dgm:presLayoutVars>
          <dgm:dir/>
          <dgm:resizeHandles val="exact"/>
        </dgm:presLayoutVars>
      </dgm:prSet>
      <dgm:spPr/>
    </dgm:pt>
    <dgm:pt modelId="{BEC81FE4-09C1-4C87-92C2-3BCFFBEEC9D0}" type="pres">
      <dgm:prSet presAssocID="{8E5E7CA7-AEFD-409E-BA71-F3314B1626A3}" presName="cycle" presStyleCnt="0"/>
      <dgm:spPr/>
    </dgm:pt>
    <dgm:pt modelId="{402C2BAE-FBBE-41D0-8A80-F40F6FAEE75C}" type="pres">
      <dgm:prSet presAssocID="{522D174E-D6DC-4626-805C-006AB2E64965}" presName="nodeFirstNode" presStyleLbl="node1" presStyleIdx="0" presStyleCnt="4">
        <dgm:presLayoutVars>
          <dgm:bulletEnabled val="1"/>
        </dgm:presLayoutVars>
      </dgm:prSet>
      <dgm:spPr/>
    </dgm:pt>
    <dgm:pt modelId="{34440841-52DF-4966-ADE1-063CCBD93DFB}" type="pres">
      <dgm:prSet presAssocID="{8217DACF-77EC-4605-8F96-335121EAEDFC}" presName="sibTransFirstNode" presStyleLbl="bgShp" presStyleIdx="0" presStyleCnt="1"/>
      <dgm:spPr/>
    </dgm:pt>
    <dgm:pt modelId="{9754B04F-FDA4-4389-BBEE-C4FA3D5A5F65}" type="pres">
      <dgm:prSet presAssocID="{8DFB2816-7801-4B9B-BB04-922553B31050}" presName="nodeFollowingNodes" presStyleLbl="node1" presStyleIdx="1" presStyleCnt="4">
        <dgm:presLayoutVars>
          <dgm:bulletEnabled val="1"/>
        </dgm:presLayoutVars>
      </dgm:prSet>
      <dgm:spPr/>
    </dgm:pt>
    <dgm:pt modelId="{2F45BF4D-C52D-45B9-90DA-AA4D90F68E1E}" type="pres">
      <dgm:prSet presAssocID="{FAF32088-489A-4ED8-8207-CD6071E43EF1}" presName="nodeFollowingNodes" presStyleLbl="node1" presStyleIdx="2" presStyleCnt="4">
        <dgm:presLayoutVars>
          <dgm:bulletEnabled val="1"/>
        </dgm:presLayoutVars>
      </dgm:prSet>
      <dgm:spPr/>
    </dgm:pt>
    <dgm:pt modelId="{E2464A2E-C2EF-479C-9A24-1042626D7432}" type="pres">
      <dgm:prSet presAssocID="{68A6BFD3-352A-4ED3-BE3E-474099E345A6}" presName="nodeFollowingNodes" presStyleLbl="node1" presStyleIdx="3" presStyleCnt="4">
        <dgm:presLayoutVars>
          <dgm:bulletEnabled val="1"/>
        </dgm:presLayoutVars>
      </dgm:prSet>
      <dgm:spPr/>
    </dgm:pt>
  </dgm:ptLst>
  <dgm:cxnLst>
    <dgm:cxn modelId="{A27F8909-D6C0-4F5F-ACBD-3B40FF319A76}" srcId="{8E5E7CA7-AEFD-409E-BA71-F3314B1626A3}" destId="{8DFB2816-7801-4B9B-BB04-922553B31050}" srcOrd="1" destOrd="0" parTransId="{5440CFB4-6EE3-46FC-8DA1-947D1816A203}" sibTransId="{3354E776-6501-48C2-88A8-E2479668AF27}"/>
    <dgm:cxn modelId="{0608DD47-5A22-4636-82B1-2DAC987C735A}" type="presOf" srcId="{8217DACF-77EC-4605-8F96-335121EAEDFC}" destId="{34440841-52DF-4966-ADE1-063CCBD93DFB}" srcOrd="0" destOrd="0" presId="urn:microsoft.com/office/officeart/2005/8/layout/cycle3"/>
    <dgm:cxn modelId="{2AAEA37A-D8D6-403A-9A2A-85396AD9D724}" type="presOf" srcId="{68A6BFD3-352A-4ED3-BE3E-474099E345A6}" destId="{E2464A2E-C2EF-479C-9A24-1042626D7432}" srcOrd="0" destOrd="0" presId="urn:microsoft.com/office/officeart/2005/8/layout/cycle3"/>
    <dgm:cxn modelId="{AA62B48A-0554-451F-8AA6-D6900D336348}" type="presOf" srcId="{8DFB2816-7801-4B9B-BB04-922553B31050}" destId="{9754B04F-FDA4-4389-BBEE-C4FA3D5A5F65}" srcOrd="0" destOrd="0" presId="urn:microsoft.com/office/officeart/2005/8/layout/cycle3"/>
    <dgm:cxn modelId="{5BA7A494-21D5-4EC1-8AF6-8334A205F933}" type="presOf" srcId="{FAF32088-489A-4ED8-8207-CD6071E43EF1}" destId="{2F45BF4D-C52D-45B9-90DA-AA4D90F68E1E}" srcOrd="0" destOrd="0" presId="urn:microsoft.com/office/officeart/2005/8/layout/cycle3"/>
    <dgm:cxn modelId="{5618259A-5223-486B-9138-1FF7A0F32D73}" srcId="{8E5E7CA7-AEFD-409E-BA71-F3314B1626A3}" destId="{FAF32088-489A-4ED8-8207-CD6071E43EF1}" srcOrd="2" destOrd="0" parTransId="{730C9887-D2E6-4EEF-B851-0EFC412E4337}" sibTransId="{3826D90D-39F7-4F48-9AA5-D628B3810996}"/>
    <dgm:cxn modelId="{CEBA30B5-1BE7-4BFC-9034-1B1E5D1EF128}" srcId="{8E5E7CA7-AEFD-409E-BA71-F3314B1626A3}" destId="{522D174E-D6DC-4626-805C-006AB2E64965}" srcOrd="0" destOrd="0" parTransId="{C08CB8D2-9577-4F0F-8085-1A75FC46D5B4}" sibTransId="{8217DACF-77EC-4605-8F96-335121EAEDFC}"/>
    <dgm:cxn modelId="{1C6CC4C0-6272-4FF1-BD17-91605F0DC546}" srcId="{8E5E7CA7-AEFD-409E-BA71-F3314B1626A3}" destId="{68A6BFD3-352A-4ED3-BE3E-474099E345A6}" srcOrd="3" destOrd="0" parTransId="{842E0689-FE49-4F4F-9704-E01305CBAA2C}" sibTransId="{3CEDC1BD-0839-44A8-92FF-5326AD084D67}"/>
    <dgm:cxn modelId="{387CB3CE-B9D0-40B2-9149-C47984000A63}" type="presOf" srcId="{8E5E7CA7-AEFD-409E-BA71-F3314B1626A3}" destId="{8B6609F8-1E1E-43EC-B8E2-0E096E14F5DD}" srcOrd="0" destOrd="0" presId="urn:microsoft.com/office/officeart/2005/8/layout/cycle3"/>
    <dgm:cxn modelId="{20D176EA-853A-4E1F-852A-7E0E689CD40C}" type="presOf" srcId="{522D174E-D6DC-4626-805C-006AB2E64965}" destId="{402C2BAE-FBBE-41D0-8A80-F40F6FAEE75C}" srcOrd="0" destOrd="0" presId="urn:microsoft.com/office/officeart/2005/8/layout/cycle3"/>
    <dgm:cxn modelId="{3451F913-608D-4307-83A6-EAD0A4F82945}" type="presParOf" srcId="{8B6609F8-1E1E-43EC-B8E2-0E096E14F5DD}" destId="{BEC81FE4-09C1-4C87-92C2-3BCFFBEEC9D0}" srcOrd="0" destOrd="0" presId="urn:microsoft.com/office/officeart/2005/8/layout/cycle3"/>
    <dgm:cxn modelId="{B57F6413-94EA-4813-813C-8CDEC70AC035}" type="presParOf" srcId="{BEC81FE4-09C1-4C87-92C2-3BCFFBEEC9D0}" destId="{402C2BAE-FBBE-41D0-8A80-F40F6FAEE75C}" srcOrd="0" destOrd="0" presId="urn:microsoft.com/office/officeart/2005/8/layout/cycle3"/>
    <dgm:cxn modelId="{382E83E6-D00F-4921-9B12-59CCFE55433D}" type="presParOf" srcId="{BEC81FE4-09C1-4C87-92C2-3BCFFBEEC9D0}" destId="{34440841-52DF-4966-ADE1-063CCBD93DFB}" srcOrd="1" destOrd="0" presId="urn:microsoft.com/office/officeart/2005/8/layout/cycle3"/>
    <dgm:cxn modelId="{80A1F64C-416F-4912-A0B1-0A7929773718}" type="presParOf" srcId="{BEC81FE4-09C1-4C87-92C2-3BCFFBEEC9D0}" destId="{9754B04F-FDA4-4389-BBEE-C4FA3D5A5F65}" srcOrd="2" destOrd="0" presId="urn:microsoft.com/office/officeart/2005/8/layout/cycle3"/>
    <dgm:cxn modelId="{4B7EC1E1-F156-4F77-86EF-9468902833FE}" type="presParOf" srcId="{BEC81FE4-09C1-4C87-92C2-3BCFFBEEC9D0}" destId="{2F45BF4D-C52D-45B9-90DA-AA4D90F68E1E}" srcOrd="3" destOrd="0" presId="urn:microsoft.com/office/officeart/2005/8/layout/cycle3"/>
    <dgm:cxn modelId="{832C70B5-DFD9-4D5F-AB4F-2C2D536F2F5F}" type="presParOf" srcId="{BEC81FE4-09C1-4C87-92C2-3BCFFBEEC9D0}" destId="{E2464A2E-C2EF-479C-9A24-1042626D7432}" srcOrd="4"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FA648AD7-7954-4F2E-8B1A-21BC412D3E4E}" type="doc">
      <dgm:prSet loTypeId="urn:microsoft.com/office/officeart/2005/8/layout/pyramid3" loCatId="pyramid" qsTypeId="urn:microsoft.com/office/officeart/2005/8/quickstyle/simple1" qsCatId="simple" csTypeId="urn:microsoft.com/office/officeart/2005/8/colors/accent3_3" csCatId="accent3" phldr="1"/>
      <dgm:spPr/>
    </dgm:pt>
    <dgm:pt modelId="{D2D501DD-E21F-43DA-8F29-F12F63CA293D}">
      <dgm:prSet phldrT="[Text]"/>
      <dgm:spPr/>
      <dgm:t>
        <a:bodyPr/>
        <a:lstStyle/>
        <a:p>
          <a:r>
            <a:rPr lang="en-US">
              <a:solidFill>
                <a:schemeClr val="tx1"/>
              </a:solidFill>
            </a:rPr>
            <a:t>Naïve library</a:t>
          </a:r>
        </a:p>
      </dgm:t>
    </dgm:pt>
    <dgm:pt modelId="{FCC5ABD7-5ED1-40A3-8A16-89C2262475DD}" type="parTrans" cxnId="{AB8D1744-F366-4C7F-81E7-2BC14C4330C0}">
      <dgm:prSet/>
      <dgm:spPr/>
      <dgm:t>
        <a:bodyPr/>
        <a:lstStyle/>
        <a:p>
          <a:endParaRPr lang="en-US">
            <a:solidFill>
              <a:schemeClr val="tx1"/>
            </a:solidFill>
          </a:endParaRPr>
        </a:p>
      </dgm:t>
    </dgm:pt>
    <dgm:pt modelId="{7E7FDF69-C653-4A8B-8C93-A4B47D68E5FE}" type="sibTrans" cxnId="{AB8D1744-F366-4C7F-81E7-2BC14C4330C0}">
      <dgm:prSet/>
      <dgm:spPr/>
      <dgm:t>
        <a:bodyPr/>
        <a:lstStyle/>
        <a:p>
          <a:endParaRPr lang="en-US">
            <a:solidFill>
              <a:schemeClr val="tx1"/>
            </a:solidFill>
          </a:endParaRPr>
        </a:p>
      </dgm:t>
    </dgm:pt>
    <dgm:pt modelId="{11261DB6-BE81-41C7-9C36-E8B99D9CC81A}">
      <dgm:prSet phldrT="[Text]"/>
      <dgm:spPr/>
      <dgm:t>
        <a:bodyPr/>
        <a:lstStyle/>
        <a:p>
          <a:r>
            <a:rPr lang="en-US">
              <a:solidFill>
                <a:schemeClr val="tx1"/>
              </a:solidFill>
            </a:rPr>
            <a:t>Parental antibody library</a:t>
          </a:r>
        </a:p>
      </dgm:t>
    </dgm:pt>
    <dgm:pt modelId="{2BEC186E-A0B4-418D-9AA1-C88EBDE39F4B}" type="parTrans" cxnId="{572F43DF-A347-4F06-9687-8FE11CA00904}">
      <dgm:prSet/>
      <dgm:spPr/>
      <dgm:t>
        <a:bodyPr/>
        <a:lstStyle/>
        <a:p>
          <a:endParaRPr lang="en-US">
            <a:solidFill>
              <a:schemeClr val="tx1"/>
            </a:solidFill>
          </a:endParaRPr>
        </a:p>
      </dgm:t>
    </dgm:pt>
    <dgm:pt modelId="{CA4E77F2-D2D2-4C09-94BE-DE05561F4D64}" type="sibTrans" cxnId="{572F43DF-A347-4F06-9687-8FE11CA00904}">
      <dgm:prSet/>
      <dgm:spPr/>
      <dgm:t>
        <a:bodyPr/>
        <a:lstStyle/>
        <a:p>
          <a:endParaRPr lang="en-US">
            <a:solidFill>
              <a:schemeClr val="tx1"/>
            </a:solidFill>
          </a:endParaRPr>
        </a:p>
      </dgm:t>
    </dgm:pt>
    <dgm:pt modelId="{EB19FEBA-FFD0-4330-918F-8A106CAD367D}">
      <dgm:prSet phldrT="[Text]"/>
      <dgm:spPr/>
      <dgm:t>
        <a:bodyPr/>
        <a:lstStyle/>
        <a:p>
          <a:r>
            <a:rPr lang="en-US">
              <a:solidFill>
                <a:schemeClr val="tx1"/>
              </a:solidFill>
            </a:rPr>
            <a:t>Optimal antibody</a:t>
          </a:r>
        </a:p>
      </dgm:t>
    </dgm:pt>
    <dgm:pt modelId="{3393BAB6-D105-49E9-AC9A-6C8D8B8243E0}" type="parTrans" cxnId="{2260772A-39D6-43F6-9AD2-F89DECBDDE5E}">
      <dgm:prSet/>
      <dgm:spPr/>
      <dgm:t>
        <a:bodyPr/>
        <a:lstStyle/>
        <a:p>
          <a:endParaRPr lang="en-US">
            <a:solidFill>
              <a:schemeClr val="tx1"/>
            </a:solidFill>
          </a:endParaRPr>
        </a:p>
      </dgm:t>
    </dgm:pt>
    <dgm:pt modelId="{FC208CAC-2BB3-40AB-AC48-670FAA3652E0}" type="sibTrans" cxnId="{2260772A-39D6-43F6-9AD2-F89DECBDDE5E}">
      <dgm:prSet/>
      <dgm:spPr/>
      <dgm:t>
        <a:bodyPr/>
        <a:lstStyle/>
        <a:p>
          <a:endParaRPr lang="en-US">
            <a:solidFill>
              <a:schemeClr val="tx1"/>
            </a:solidFill>
          </a:endParaRPr>
        </a:p>
      </dgm:t>
    </dgm:pt>
    <dgm:pt modelId="{0406C12D-CD62-4222-8A20-0132B8EDEAA9}" type="pres">
      <dgm:prSet presAssocID="{FA648AD7-7954-4F2E-8B1A-21BC412D3E4E}" presName="Name0" presStyleCnt="0">
        <dgm:presLayoutVars>
          <dgm:dir/>
          <dgm:animLvl val="lvl"/>
          <dgm:resizeHandles val="exact"/>
        </dgm:presLayoutVars>
      </dgm:prSet>
      <dgm:spPr/>
    </dgm:pt>
    <dgm:pt modelId="{E55758FC-C200-4F88-B9EC-EF7EC5C941A6}" type="pres">
      <dgm:prSet presAssocID="{D2D501DD-E21F-43DA-8F29-F12F63CA293D}" presName="Name8" presStyleCnt="0"/>
      <dgm:spPr/>
    </dgm:pt>
    <dgm:pt modelId="{2209B756-954D-487E-A87F-FB4105CAD8B7}" type="pres">
      <dgm:prSet presAssocID="{D2D501DD-E21F-43DA-8F29-F12F63CA293D}" presName="level" presStyleLbl="node1" presStyleIdx="0" presStyleCnt="3">
        <dgm:presLayoutVars>
          <dgm:chMax val="1"/>
          <dgm:bulletEnabled val="1"/>
        </dgm:presLayoutVars>
      </dgm:prSet>
      <dgm:spPr/>
    </dgm:pt>
    <dgm:pt modelId="{29EDDCA4-D7B3-4EB3-98D4-E590D49F38F0}" type="pres">
      <dgm:prSet presAssocID="{D2D501DD-E21F-43DA-8F29-F12F63CA293D}" presName="levelTx" presStyleLbl="revTx" presStyleIdx="0" presStyleCnt="0">
        <dgm:presLayoutVars>
          <dgm:chMax val="1"/>
          <dgm:bulletEnabled val="1"/>
        </dgm:presLayoutVars>
      </dgm:prSet>
      <dgm:spPr/>
    </dgm:pt>
    <dgm:pt modelId="{56C3C03D-8D32-46A1-8778-D66ACD766587}" type="pres">
      <dgm:prSet presAssocID="{11261DB6-BE81-41C7-9C36-E8B99D9CC81A}" presName="Name8" presStyleCnt="0"/>
      <dgm:spPr/>
    </dgm:pt>
    <dgm:pt modelId="{A9BCC7D4-8D46-4A66-8D65-F0F395FBF2CE}" type="pres">
      <dgm:prSet presAssocID="{11261DB6-BE81-41C7-9C36-E8B99D9CC81A}" presName="level" presStyleLbl="node1" presStyleIdx="1" presStyleCnt="3">
        <dgm:presLayoutVars>
          <dgm:chMax val="1"/>
          <dgm:bulletEnabled val="1"/>
        </dgm:presLayoutVars>
      </dgm:prSet>
      <dgm:spPr/>
    </dgm:pt>
    <dgm:pt modelId="{BCE22648-84BC-4BAD-B95D-03F40AB3B21F}" type="pres">
      <dgm:prSet presAssocID="{11261DB6-BE81-41C7-9C36-E8B99D9CC81A}" presName="levelTx" presStyleLbl="revTx" presStyleIdx="0" presStyleCnt="0">
        <dgm:presLayoutVars>
          <dgm:chMax val="1"/>
          <dgm:bulletEnabled val="1"/>
        </dgm:presLayoutVars>
      </dgm:prSet>
      <dgm:spPr/>
    </dgm:pt>
    <dgm:pt modelId="{8F7098E9-BB55-4BA2-8377-7BA4D07FFDE6}" type="pres">
      <dgm:prSet presAssocID="{EB19FEBA-FFD0-4330-918F-8A106CAD367D}" presName="Name8" presStyleCnt="0"/>
      <dgm:spPr/>
    </dgm:pt>
    <dgm:pt modelId="{9EAF16B3-D8C4-46B6-AC24-C2A4FC0666E3}" type="pres">
      <dgm:prSet presAssocID="{EB19FEBA-FFD0-4330-918F-8A106CAD367D}" presName="level" presStyleLbl="node1" presStyleIdx="2" presStyleCnt="3">
        <dgm:presLayoutVars>
          <dgm:chMax val="1"/>
          <dgm:bulletEnabled val="1"/>
        </dgm:presLayoutVars>
      </dgm:prSet>
      <dgm:spPr/>
    </dgm:pt>
    <dgm:pt modelId="{63A2BA91-C24F-454A-87D1-642CEC1EB03E}" type="pres">
      <dgm:prSet presAssocID="{EB19FEBA-FFD0-4330-918F-8A106CAD367D}" presName="levelTx" presStyleLbl="revTx" presStyleIdx="0" presStyleCnt="0">
        <dgm:presLayoutVars>
          <dgm:chMax val="1"/>
          <dgm:bulletEnabled val="1"/>
        </dgm:presLayoutVars>
      </dgm:prSet>
      <dgm:spPr/>
    </dgm:pt>
  </dgm:ptLst>
  <dgm:cxnLst>
    <dgm:cxn modelId="{85033F18-B04F-43FE-AB04-1BEA0CC3F77A}" type="presOf" srcId="{D2D501DD-E21F-43DA-8F29-F12F63CA293D}" destId="{29EDDCA4-D7B3-4EB3-98D4-E590D49F38F0}" srcOrd="1" destOrd="0" presId="urn:microsoft.com/office/officeart/2005/8/layout/pyramid3"/>
    <dgm:cxn modelId="{2260772A-39D6-43F6-9AD2-F89DECBDDE5E}" srcId="{FA648AD7-7954-4F2E-8B1A-21BC412D3E4E}" destId="{EB19FEBA-FFD0-4330-918F-8A106CAD367D}" srcOrd="2" destOrd="0" parTransId="{3393BAB6-D105-49E9-AC9A-6C8D8B8243E0}" sibTransId="{FC208CAC-2BB3-40AB-AC48-670FAA3652E0}"/>
    <dgm:cxn modelId="{AB8D1744-F366-4C7F-81E7-2BC14C4330C0}" srcId="{FA648AD7-7954-4F2E-8B1A-21BC412D3E4E}" destId="{D2D501DD-E21F-43DA-8F29-F12F63CA293D}" srcOrd="0" destOrd="0" parTransId="{FCC5ABD7-5ED1-40A3-8A16-89C2262475DD}" sibTransId="{7E7FDF69-C653-4A8B-8C93-A4B47D68E5FE}"/>
    <dgm:cxn modelId="{98070B9C-406A-48F7-88C5-6918F8FC7297}" type="presOf" srcId="{FA648AD7-7954-4F2E-8B1A-21BC412D3E4E}" destId="{0406C12D-CD62-4222-8A20-0132B8EDEAA9}" srcOrd="0" destOrd="0" presId="urn:microsoft.com/office/officeart/2005/8/layout/pyramid3"/>
    <dgm:cxn modelId="{B45953B4-CFB7-4EED-BCA7-65D417ADB3CB}" type="presOf" srcId="{D2D501DD-E21F-43DA-8F29-F12F63CA293D}" destId="{2209B756-954D-487E-A87F-FB4105CAD8B7}" srcOrd="0" destOrd="0" presId="urn:microsoft.com/office/officeart/2005/8/layout/pyramid3"/>
    <dgm:cxn modelId="{B7FB06BA-33D8-41D3-81E6-58774D4C1479}" type="presOf" srcId="{EB19FEBA-FFD0-4330-918F-8A106CAD367D}" destId="{63A2BA91-C24F-454A-87D1-642CEC1EB03E}" srcOrd="1" destOrd="0" presId="urn:microsoft.com/office/officeart/2005/8/layout/pyramid3"/>
    <dgm:cxn modelId="{34D23DC3-C44B-4591-97B2-EB2927D39A9D}" type="presOf" srcId="{11261DB6-BE81-41C7-9C36-E8B99D9CC81A}" destId="{A9BCC7D4-8D46-4A66-8D65-F0F395FBF2CE}" srcOrd="0" destOrd="0" presId="urn:microsoft.com/office/officeart/2005/8/layout/pyramid3"/>
    <dgm:cxn modelId="{4645B2D1-2A24-4E1D-9DD7-70AF125D3890}" type="presOf" srcId="{EB19FEBA-FFD0-4330-918F-8A106CAD367D}" destId="{9EAF16B3-D8C4-46B6-AC24-C2A4FC0666E3}" srcOrd="0" destOrd="0" presId="urn:microsoft.com/office/officeart/2005/8/layout/pyramid3"/>
    <dgm:cxn modelId="{8CC72BDB-5E7F-43F1-A85C-5162D4CB0463}" type="presOf" srcId="{11261DB6-BE81-41C7-9C36-E8B99D9CC81A}" destId="{BCE22648-84BC-4BAD-B95D-03F40AB3B21F}" srcOrd="1" destOrd="0" presId="urn:microsoft.com/office/officeart/2005/8/layout/pyramid3"/>
    <dgm:cxn modelId="{572F43DF-A347-4F06-9687-8FE11CA00904}" srcId="{FA648AD7-7954-4F2E-8B1A-21BC412D3E4E}" destId="{11261DB6-BE81-41C7-9C36-E8B99D9CC81A}" srcOrd="1" destOrd="0" parTransId="{2BEC186E-A0B4-418D-9AA1-C88EBDE39F4B}" sibTransId="{CA4E77F2-D2D2-4C09-94BE-DE05561F4D64}"/>
    <dgm:cxn modelId="{93167980-0419-4E37-8B5E-836EE9FF366B}" type="presParOf" srcId="{0406C12D-CD62-4222-8A20-0132B8EDEAA9}" destId="{E55758FC-C200-4F88-B9EC-EF7EC5C941A6}" srcOrd="0" destOrd="0" presId="urn:microsoft.com/office/officeart/2005/8/layout/pyramid3"/>
    <dgm:cxn modelId="{295666E8-9682-4B6E-B9B5-D5D52C83B34B}" type="presParOf" srcId="{E55758FC-C200-4F88-B9EC-EF7EC5C941A6}" destId="{2209B756-954D-487E-A87F-FB4105CAD8B7}" srcOrd="0" destOrd="0" presId="urn:microsoft.com/office/officeart/2005/8/layout/pyramid3"/>
    <dgm:cxn modelId="{F29AD035-6B17-4D2C-96D9-E537D9277504}" type="presParOf" srcId="{E55758FC-C200-4F88-B9EC-EF7EC5C941A6}" destId="{29EDDCA4-D7B3-4EB3-98D4-E590D49F38F0}" srcOrd="1" destOrd="0" presId="urn:microsoft.com/office/officeart/2005/8/layout/pyramid3"/>
    <dgm:cxn modelId="{0565C357-7FB8-40D3-A4D5-C5AD9BDE37BE}" type="presParOf" srcId="{0406C12D-CD62-4222-8A20-0132B8EDEAA9}" destId="{56C3C03D-8D32-46A1-8778-D66ACD766587}" srcOrd="1" destOrd="0" presId="urn:microsoft.com/office/officeart/2005/8/layout/pyramid3"/>
    <dgm:cxn modelId="{8EF1B892-B3B7-46A5-9B77-9B3551DE204A}" type="presParOf" srcId="{56C3C03D-8D32-46A1-8778-D66ACD766587}" destId="{A9BCC7D4-8D46-4A66-8D65-F0F395FBF2CE}" srcOrd="0" destOrd="0" presId="urn:microsoft.com/office/officeart/2005/8/layout/pyramid3"/>
    <dgm:cxn modelId="{09D434C1-2B38-4CE6-87F8-9876CC7003DA}" type="presParOf" srcId="{56C3C03D-8D32-46A1-8778-D66ACD766587}" destId="{BCE22648-84BC-4BAD-B95D-03F40AB3B21F}" srcOrd="1" destOrd="0" presId="urn:microsoft.com/office/officeart/2005/8/layout/pyramid3"/>
    <dgm:cxn modelId="{C648135E-68AD-4A41-A4F5-9C2CE527C1F6}" type="presParOf" srcId="{0406C12D-CD62-4222-8A20-0132B8EDEAA9}" destId="{8F7098E9-BB55-4BA2-8377-7BA4D07FFDE6}" srcOrd="2" destOrd="0" presId="urn:microsoft.com/office/officeart/2005/8/layout/pyramid3"/>
    <dgm:cxn modelId="{19541467-EF65-459D-B77F-52CC3FF45D9F}" type="presParOf" srcId="{8F7098E9-BB55-4BA2-8377-7BA4D07FFDE6}" destId="{9EAF16B3-D8C4-46B6-AC24-C2A4FC0666E3}" srcOrd="0" destOrd="0" presId="urn:microsoft.com/office/officeart/2005/8/layout/pyramid3"/>
    <dgm:cxn modelId="{236A19FD-C2EB-45CD-A785-587D230138B1}" type="presParOf" srcId="{8F7098E9-BB55-4BA2-8377-7BA4D07FFDE6}" destId="{63A2BA91-C24F-454A-87D1-642CEC1EB03E}" srcOrd="1" destOrd="0" presId="urn:microsoft.com/office/officeart/2005/8/layout/pyramid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9E281A-ECE9-4330-A135-88DF6D8E3F13}">
      <dsp:nvSpPr>
        <dsp:cNvPr id="0" name=""/>
        <dsp:cNvSpPr/>
      </dsp:nvSpPr>
      <dsp:spPr>
        <a:xfrm>
          <a:off x="2475010" y="1002"/>
          <a:ext cx="4088674" cy="636524"/>
        </a:xfrm>
        <a:prstGeom prst="roundRect">
          <a:avLst>
            <a:gd name="adj" fmla="val 10000"/>
          </a:avLst>
        </a:prstGeom>
        <a:solidFill>
          <a:srgbClr val="A5A5A5"/>
        </a:solidFill>
        <a:ln w="28575"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Create sequences with </a:t>
          </a:r>
          <a:r>
            <a:rPr lang="en-US" sz="1600" kern="1200" dirty="0">
              <a:solidFill>
                <a:srgbClr val="FF0000"/>
              </a:solidFill>
            </a:rPr>
            <a:t>novel mutations </a:t>
          </a:r>
          <a:r>
            <a:rPr lang="en-US" sz="1600" kern="1200" dirty="0">
              <a:solidFill>
                <a:schemeClr val="bg1"/>
              </a:solidFill>
            </a:rPr>
            <a:t>based on scaffold </a:t>
          </a:r>
          <a:r>
            <a:rPr lang="en-US" sz="1600" kern="1200" dirty="0" err="1">
              <a:solidFill>
                <a:schemeClr val="bg1"/>
              </a:solidFill>
            </a:rPr>
            <a:t>mAbs</a:t>
          </a:r>
          <a:r>
            <a:rPr lang="en-US" sz="1600" kern="1200" dirty="0">
              <a:solidFill>
                <a:schemeClr val="bg1"/>
              </a:solidFill>
            </a:rPr>
            <a:t> 3 and 4</a:t>
          </a:r>
        </a:p>
      </dsp:txBody>
      <dsp:txXfrm>
        <a:off x="2493653" y="19645"/>
        <a:ext cx="4051388" cy="599238"/>
      </dsp:txXfrm>
    </dsp:sp>
    <dsp:sp modelId="{D2F7518F-EFC9-472E-84E6-D69570F1FE6F}">
      <dsp:nvSpPr>
        <dsp:cNvPr id="0" name=""/>
        <dsp:cNvSpPr/>
      </dsp:nvSpPr>
      <dsp:spPr>
        <a:xfrm rot="5400000">
          <a:off x="4397586" y="653761"/>
          <a:ext cx="243523" cy="292228"/>
        </a:xfrm>
        <a:prstGeom prst="rightArrow">
          <a:avLst>
            <a:gd name="adj1" fmla="val 60000"/>
            <a:gd name="adj2" fmla="val 50000"/>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4431680" y="678114"/>
        <a:ext cx="175336" cy="170466"/>
      </dsp:txXfrm>
    </dsp:sp>
    <dsp:sp modelId="{8876A1FD-6F62-4535-936D-51F9E5105094}">
      <dsp:nvSpPr>
        <dsp:cNvPr id="0" name=""/>
        <dsp:cNvSpPr/>
      </dsp:nvSpPr>
      <dsp:spPr>
        <a:xfrm>
          <a:off x="3220556" y="962225"/>
          <a:ext cx="2597583" cy="649395"/>
        </a:xfrm>
        <a:prstGeom prst="roundRect">
          <a:avLst>
            <a:gd name="adj" fmla="val 10000"/>
          </a:avLst>
        </a:prstGeom>
        <a:solidFill>
          <a:srgbClr val="A5A5A5"/>
        </a:solidFill>
        <a:ln w="28575"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Extract features with </a:t>
          </a:r>
          <a:r>
            <a:rPr lang="en-US" sz="1600" kern="1200" dirty="0" err="1"/>
            <a:t>UniRep</a:t>
          </a:r>
          <a:endParaRPr lang="en-US" sz="1600" kern="1200" dirty="0"/>
        </a:p>
      </dsp:txBody>
      <dsp:txXfrm>
        <a:off x="3239576" y="981245"/>
        <a:ext cx="2559543" cy="611355"/>
      </dsp:txXfrm>
    </dsp:sp>
    <dsp:sp modelId="{F96462B3-7802-4933-83D9-59B6D7F7BD28}">
      <dsp:nvSpPr>
        <dsp:cNvPr id="0" name=""/>
        <dsp:cNvSpPr/>
      </dsp:nvSpPr>
      <dsp:spPr>
        <a:xfrm rot="5400000">
          <a:off x="4397586" y="1627855"/>
          <a:ext cx="243523" cy="292228"/>
        </a:xfrm>
        <a:prstGeom prst="rightArrow">
          <a:avLst>
            <a:gd name="adj1" fmla="val 60000"/>
            <a:gd name="adj2" fmla="val 50000"/>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4431680" y="1652208"/>
        <a:ext cx="175336" cy="170466"/>
      </dsp:txXfrm>
    </dsp:sp>
    <dsp:sp modelId="{DA921CEB-8018-4359-8883-4F52CD9216BE}">
      <dsp:nvSpPr>
        <dsp:cNvPr id="0" name=""/>
        <dsp:cNvSpPr/>
      </dsp:nvSpPr>
      <dsp:spPr>
        <a:xfrm>
          <a:off x="3220556" y="1936318"/>
          <a:ext cx="2597583" cy="649395"/>
        </a:xfrm>
        <a:prstGeom prst="roundRect">
          <a:avLst>
            <a:gd name="adj" fmla="val 10000"/>
          </a:avLst>
        </a:prstGeom>
        <a:solidFill>
          <a:srgbClr val="A5A5A5"/>
        </a:solidFill>
        <a:ln w="28575"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Project features onto single dimension</a:t>
          </a:r>
        </a:p>
      </dsp:txBody>
      <dsp:txXfrm>
        <a:off x="3239576" y="1955338"/>
        <a:ext cx="2559543" cy="611355"/>
      </dsp:txXfrm>
    </dsp:sp>
    <dsp:sp modelId="{28282894-F57F-43D4-AA37-2CE59A9BC90F}">
      <dsp:nvSpPr>
        <dsp:cNvPr id="0" name=""/>
        <dsp:cNvSpPr/>
      </dsp:nvSpPr>
      <dsp:spPr>
        <a:xfrm rot="5400000">
          <a:off x="4397586" y="2601949"/>
          <a:ext cx="243523" cy="292228"/>
        </a:xfrm>
        <a:prstGeom prst="rightArrow">
          <a:avLst>
            <a:gd name="adj1" fmla="val 60000"/>
            <a:gd name="adj2" fmla="val 50000"/>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4431680" y="2626302"/>
        <a:ext cx="175336" cy="170466"/>
      </dsp:txXfrm>
    </dsp:sp>
    <dsp:sp modelId="{BB6A1A35-75B4-478A-BE20-8D749C58EC99}">
      <dsp:nvSpPr>
        <dsp:cNvPr id="0" name=""/>
        <dsp:cNvSpPr/>
      </dsp:nvSpPr>
      <dsp:spPr>
        <a:xfrm>
          <a:off x="3220556" y="2910412"/>
          <a:ext cx="2597583" cy="649395"/>
        </a:xfrm>
        <a:prstGeom prst="roundRect">
          <a:avLst>
            <a:gd name="adj" fmla="val 10000"/>
          </a:avLst>
        </a:prstGeom>
        <a:solidFill>
          <a:srgbClr val="A5A5A5"/>
        </a:solidFill>
        <a:ln w="28575"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Predict optimal clones</a:t>
          </a:r>
        </a:p>
      </dsp:txBody>
      <dsp:txXfrm>
        <a:off x="3239576" y="2929432"/>
        <a:ext cx="2559543" cy="6113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440841-52DF-4966-ADE1-063CCBD93DFB}">
      <dsp:nvSpPr>
        <dsp:cNvPr id="0" name=""/>
        <dsp:cNvSpPr/>
      </dsp:nvSpPr>
      <dsp:spPr>
        <a:xfrm>
          <a:off x="366540" y="-15016"/>
          <a:ext cx="2318425" cy="2318425"/>
        </a:xfrm>
        <a:prstGeom prst="circularArrow">
          <a:avLst>
            <a:gd name="adj1" fmla="val 4668"/>
            <a:gd name="adj2" fmla="val 272909"/>
            <a:gd name="adj3" fmla="val 13350543"/>
            <a:gd name="adj4" fmla="val 17687557"/>
            <a:gd name="adj5" fmla="val 4847"/>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2C2BAE-FBBE-41D0-8A80-F40F6FAEE75C}">
      <dsp:nvSpPr>
        <dsp:cNvPr id="0" name=""/>
        <dsp:cNvSpPr/>
      </dsp:nvSpPr>
      <dsp:spPr>
        <a:xfrm>
          <a:off x="861216" y="383"/>
          <a:ext cx="1329073" cy="66453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Library generation</a:t>
          </a:r>
        </a:p>
      </dsp:txBody>
      <dsp:txXfrm>
        <a:off x="893656" y="32823"/>
        <a:ext cx="1264193" cy="599656"/>
      </dsp:txXfrm>
    </dsp:sp>
    <dsp:sp modelId="{9754B04F-FDA4-4389-BBEE-C4FA3D5A5F65}">
      <dsp:nvSpPr>
        <dsp:cNvPr id="0" name=""/>
        <dsp:cNvSpPr/>
      </dsp:nvSpPr>
      <dsp:spPr>
        <a:xfrm>
          <a:off x="1693684" y="832852"/>
          <a:ext cx="1329073" cy="66453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Train algorithm</a:t>
          </a:r>
        </a:p>
      </dsp:txBody>
      <dsp:txXfrm>
        <a:off x="1726124" y="865292"/>
        <a:ext cx="1264193" cy="599656"/>
      </dsp:txXfrm>
    </dsp:sp>
    <dsp:sp modelId="{2F45BF4D-C52D-45B9-90DA-AA4D90F68E1E}">
      <dsp:nvSpPr>
        <dsp:cNvPr id="0" name=""/>
        <dsp:cNvSpPr/>
      </dsp:nvSpPr>
      <dsp:spPr>
        <a:xfrm>
          <a:off x="861216" y="1665320"/>
          <a:ext cx="1329073" cy="66453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Analyze algorithm</a:t>
          </a:r>
        </a:p>
      </dsp:txBody>
      <dsp:txXfrm>
        <a:off x="893656" y="1697760"/>
        <a:ext cx="1264193" cy="599656"/>
      </dsp:txXfrm>
    </dsp:sp>
    <dsp:sp modelId="{E2464A2E-C2EF-479C-9A24-1042626D7432}">
      <dsp:nvSpPr>
        <dsp:cNvPr id="0" name=""/>
        <dsp:cNvSpPr/>
      </dsp:nvSpPr>
      <dsp:spPr>
        <a:xfrm>
          <a:off x="28747" y="832852"/>
          <a:ext cx="1329073" cy="66453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rPr>
            <a:t>Predict new library mutations</a:t>
          </a:r>
        </a:p>
      </dsp:txBody>
      <dsp:txXfrm>
        <a:off x="61187" y="865292"/>
        <a:ext cx="1264193" cy="5996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09B756-954D-487E-A87F-FB4105CAD8B7}">
      <dsp:nvSpPr>
        <dsp:cNvPr id="0" name=""/>
        <dsp:cNvSpPr/>
      </dsp:nvSpPr>
      <dsp:spPr>
        <a:xfrm rot="10800000">
          <a:off x="0" y="0"/>
          <a:ext cx="2793023" cy="620672"/>
        </a:xfrm>
        <a:prstGeom prst="trapezoid">
          <a:avLst>
            <a:gd name="adj" fmla="val 75000"/>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Naïve library</a:t>
          </a:r>
        </a:p>
      </dsp:txBody>
      <dsp:txXfrm rot="-10800000">
        <a:off x="488779" y="0"/>
        <a:ext cx="1815464" cy="620672"/>
      </dsp:txXfrm>
    </dsp:sp>
    <dsp:sp modelId="{A9BCC7D4-8D46-4A66-8D65-F0F395FBF2CE}">
      <dsp:nvSpPr>
        <dsp:cNvPr id="0" name=""/>
        <dsp:cNvSpPr/>
      </dsp:nvSpPr>
      <dsp:spPr>
        <a:xfrm rot="10800000">
          <a:off x="465503" y="620672"/>
          <a:ext cx="1862015" cy="620672"/>
        </a:xfrm>
        <a:prstGeom prst="trapezoid">
          <a:avLst>
            <a:gd name="adj" fmla="val 75000"/>
          </a:avLst>
        </a:prstGeom>
        <a:solidFill>
          <a:schemeClr val="accent3">
            <a:shade val="80000"/>
            <a:hueOff val="0"/>
            <a:satOff val="0"/>
            <a:lumOff val="72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Parental antibody library</a:t>
          </a:r>
        </a:p>
      </dsp:txBody>
      <dsp:txXfrm rot="-10800000">
        <a:off x="791356" y="620672"/>
        <a:ext cx="1210309" cy="620672"/>
      </dsp:txXfrm>
    </dsp:sp>
    <dsp:sp modelId="{9EAF16B3-D8C4-46B6-AC24-C2A4FC0666E3}">
      <dsp:nvSpPr>
        <dsp:cNvPr id="0" name=""/>
        <dsp:cNvSpPr/>
      </dsp:nvSpPr>
      <dsp:spPr>
        <a:xfrm rot="10800000">
          <a:off x="931007" y="1241344"/>
          <a:ext cx="931007" cy="620672"/>
        </a:xfrm>
        <a:prstGeom prst="trapezoid">
          <a:avLst>
            <a:gd name="adj" fmla="val 75000"/>
          </a:avLst>
        </a:prstGeom>
        <a:solidFill>
          <a:schemeClr val="accent3">
            <a:shade val="80000"/>
            <a:hueOff val="0"/>
            <a:satOff val="0"/>
            <a:lumOff val="145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Optimal antibody</a:t>
          </a:r>
        </a:p>
      </dsp:txBody>
      <dsp:txXfrm rot="-10800000">
        <a:off x="931007" y="1241344"/>
        <a:ext cx="931007" cy="620672"/>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514537-441A-46D9-AE44-53D3F219EBCE}" type="datetimeFigureOut">
              <a:rPr lang="en-US" smtClean="0"/>
              <a:t>11/1/2020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1ED001-C316-4ED1-A9F1-906B00850087}" type="slidenum">
              <a:rPr lang="en-US" smtClean="0"/>
              <a:t>‹#›</a:t>
            </a:fld>
            <a:endParaRPr lang="en-US"/>
          </a:p>
        </p:txBody>
      </p:sp>
    </p:spTree>
    <p:extLst>
      <p:ext uri="{BB962C8B-B14F-4D97-AF65-F5344CB8AC3E}">
        <p14:creationId xmlns:p14="http://schemas.microsoft.com/office/powerpoint/2010/main" val="4099193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Thanks for coming to my talk. Today I’ll be speaking on one of my research projects involving machine learning methods for antibody optimization.</a:t>
            </a:r>
          </a:p>
        </p:txBody>
      </p:sp>
      <p:sp>
        <p:nvSpPr>
          <p:cNvPr id="4" name="Slide Number Placeholder 3"/>
          <p:cNvSpPr>
            <a:spLocks noGrp="1"/>
          </p:cNvSpPr>
          <p:nvPr>
            <p:ph type="sldNum" sz="quarter" idx="5"/>
          </p:nvPr>
        </p:nvSpPr>
        <p:spPr/>
        <p:txBody>
          <a:bodyPr/>
          <a:lstStyle/>
          <a:p>
            <a:fld id="{FA1ED001-C316-4ED1-A9F1-906B00850087}" type="slidenum">
              <a:rPr lang="en-US" smtClean="0"/>
              <a:t>1</a:t>
            </a:fld>
            <a:endParaRPr lang="en-US"/>
          </a:p>
        </p:txBody>
      </p:sp>
    </p:spTree>
    <p:extLst>
      <p:ext uri="{BB962C8B-B14F-4D97-AF65-F5344CB8AC3E}">
        <p14:creationId xmlns:p14="http://schemas.microsoft.com/office/powerpoint/2010/main" val="25763658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Goal is to remove this barrier, using novel feature extraction methods that can be used to </a:t>
            </a:r>
            <a:r>
              <a:rPr lang="en-US" sz="1200" dirty="0">
                <a:latin typeface="Arial" panose="020B0604020202020204" pitchFamily="34" charset="0"/>
                <a:cs typeface="Arial" panose="020B0604020202020204" pitchFamily="34" charset="0"/>
              </a:rPr>
              <a:t>accurately describe, predict, and be used to co-optimize antibody properties. And I will accomplish this via machine learning methods</a:t>
            </a:r>
          </a:p>
          <a:p>
            <a:endParaRPr lang="en-US" dirty="0"/>
          </a:p>
        </p:txBody>
      </p:sp>
      <p:sp>
        <p:nvSpPr>
          <p:cNvPr id="4" name="Slide Number Placeholder 3"/>
          <p:cNvSpPr>
            <a:spLocks noGrp="1"/>
          </p:cNvSpPr>
          <p:nvPr>
            <p:ph type="sldNum" sz="quarter" idx="5"/>
          </p:nvPr>
        </p:nvSpPr>
        <p:spPr/>
        <p:txBody>
          <a:bodyPr/>
          <a:lstStyle/>
          <a:p>
            <a:fld id="{FA1ED001-C316-4ED1-A9F1-906B00850087}" type="slidenum">
              <a:rPr lang="en-US" smtClean="0"/>
              <a:t>10</a:t>
            </a:fld>
            <a:endParaRPr lang="en-US"/>
          </a:p>
        </p:txBody>
      </p:sp>
    </p:spTree>
    <p:extLst>
      <p:ext uri="{BB962C8B-B14F-4D97-AF65-F5344CB8AC3E}">
        <p14:creationId xmlns:p14="http://schemas.microsoft.com/office/powerpoint/2010/main" val="1791960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to attempt this, I’ve used machine learning methods. Specifically I’ve used a recurrent neural network. I have chosen neural network because they are very adept at learning and interpreting non-linear data and also have specific capabilities for sequence information interpretation, which is what makes them good for natural language processing and time series evaluation. Long-short term memory enables the persistence of information in the system, shown here by this loop, also known as a forget gate, and this facilitates information learned in the past to be applied later. It’s similar to language as human can remember the subject of a sentence later when the verb is introduced because it becomes important again. The structure of proteins lends itself to this type of analysis as amino acid residues that are far away in the primary sequence may be spatially close and heavily interacting.</a:t>
            </a:r>
          </a:p>
        </p:txBody>
      </p:sp>
      <p:sp>
        <p:nvSpPr>
          <p:cNvPr id="4" name="Slide Number Placeholder 3"/>
          <p:cNvSpPr>
            <a:spLocks noGrp="1"/>
          </p:cNvSpPr>
          <p:nvPr>
            <p:ph type="sldNum" sz="quarter" idx="5"/>
          </p:nvPr>
        </p:nvSpPr>
        <p:spPr/>
        <p:txBody>
          <a:bodyPr/>
          <a:lstStyle/>
          <a:p>
            <a:fld id="{FA1ED001-C316-4ED1-A9F1-906B00850087}" type="slidenum">
              <a:rPr lang="en-US" smtClean="0"/>
              <a:t>11</a:t>
            </a:fld>
            <a:endParaRPr lang="en-US"/>
          </a:p>
        </p:txBody>
      </p:sp>
    </p:spTree>
    <p:extLst>
      <p:ext uri="{BB962C8B-B14F-4D97-AF65-F5344CB8AC3E}">
        <p14:creationId xmlns:p14="http://schemas.microsoft.com/office/powerpoint/2010/main" val="3184605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trained neural network I have used, </a:t>
            </a:r>
            <a:r>
              <a:rPr lang="en-US" dirty="0" err="1"/>
              <a:t>UniRep</a:t>
            </a:r>
            <a:r>
              <a:rPr lang="en-US" dirty="0"/>
              <a:t>, which stands for Unified Representation, was published by the Church group at Harvard. The network is trained on 24 million protein sequences to extract features from the primary amino acid sequences. It works by attempting to predict the next residue in a sequence being fed through, with various correct and incorrect predictions shaping the output. The output is a 64 dimensional numerical feature space that represents a protein sequence, and these representations were shown to distill information about protein structure such as alpha helix or beta sheet structure content.</a:t>
            </a:r>
          </a:p>
          <a:p>
            <a:endParaRPr lang="en-US" dirty="0"/>
          </a:p>
          <a:p>
            <a:r>
              <a:rPr lang="en-US" dirty="0"/>
              <a:t>We are hoping that </a:t>
            </a:r>
            <a:r>
              <a:rPr lang="en-US" dirty="0" err="1"/>
              <a:t>UniRep</a:t>
            </a:r>
            <a:r>
              <a:rPr lang="en-US" dirty="0"/>
              <a:t> can distill information it has learned by learning 24 million protein sequences and provide features that accurately describe affinity and specificity in the place of human feature extraction methods that have failed.</a:t>
            </a:r>
          </a:p>
        </p:txBody>
      </p:sp>
      <p:sp>
        <p:nvSpPr>
          <p:cNvPr id="4" name="Slide Number Placeholder 3"/>
          <p:cNvSpPr>
            <a:spLocks noGrp="1"/>
          </p:cNvSpPr>
          <p:nvPr>
            <p:ph type="sldNum" sz="quarter" idx="5"/>
          </p:nvPr>
        </p:nvSpPr>
        <p:spPr/>
        <p:txBody>
          <a:bodyPr/>
          <a:lstStyle/>
          <a:p>
            <a:fld id="{FA1ED001-C316-4ED1-A9F1-906B00850087}" type="slidenum">
              <a:rPr lang="en-US" smtClean="0"/>
              <a:t>12</a:t>
            </a:fld>
            <a:endParaRPr lang="en-US"/>
          </a:p>
        </p:txBody>
      </p:sp>
    </p:spTree>
    <p:extLst>
      <p:ext uri="{BB962C8B-B14F-4D97-AF65-F5344CB8AC3E}">
        <p14:creationId xmlns:p14="http://schemas.microsoft.com/office/powerpoint/2010/main" val="3358085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Experimentally, we have taken a parental antibody, made an antibody library sampling several mutations at 8 amino acids. This library was sorted against the parental antibody’s antigen for affinity. For the affinity sort, we collect cells that bind and don’t bind providing two populations that I have used to label the sequences obtained via deep sequencing. The high affinity sequences shown in blue bind to the antigen and are labeled high affinity. We also sorted for specificity. In this case we sort against ovalbumin, which is an off-target reagent and is undesirable to exhibit interactions with. Once again two populations are collected but this time the bottom population is desirable as it is high specificity. I’ve analyzed the sequencing data and found overlapping sequences that can be labeled for both properties, affinity and specificity. These labels come from the populations that the sequences are isolated from. The blue, high affinity populations would be labeled high affinity, the red population would be labeled high specificity. The sequences are then fed into </a:t>
            </a:r>
            <a:r>
              <a:rPr lang="en-US" dirty="0" err="1"/>
              <a:t>UniRep</a:t>
            </a:r>
            <a:r>
              <a:rPr lang="en-US" dirty="0"/>
              <a:t> to extract 64 features per sequence</a:t>
            </a:r>
          </a:p>
        </p:txBody>
      </p:sp>
      <p:sp>
        <p:nvSpPr>
          <p:cNvPr id="4" name="Slide Number Placeholder 3"/>
          <p:cNvSpPr>
            <a:spLocks noGrp="1"/>
          </p:cNvSpPr>
          <p:nvPr>
            <p:ph type="sldNum" sz="quarter" idx="5"/>
          </p:nvPr>
        </p:nvSpPr>
        <p:spPr/>
        <p:txBody>
          <a:bodyPr/>
          <a:lstStyle/>
          <a:p>
            <a:fld id="{FA1ED001-C316-4ED1-A9F1-906B00850087}" type="slidenum">
              <a:rPr lang="en-US" smtClean="0"/>
              <a:t>13</a:t>
            </a:fld>
            <a:endParaRPr lang="en-US"/>
          </a:p>
        </p:txBody>
      </p:sp>
    </p:spTree>
    <p:extLst>
      <p:ext uri="{BB962C8B-B14F-4D97-AF65-F5344CB8AC3E}">
        <p14:creationId xmlns:p14="http://schemas.microsoft.com/office/powerpoint/2010/main" val="13079773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then taken linear discriminant analysis or LDA to provide both supervised classification and dimensionality reduction of the features extracted. What LDA does is look for the features or combination of features that best allows discrimination between the labels provided. While something like principal component analysis, on the left axis here, can find the most variance in a dataset and reduce the dimensionality while retaining the most information, it may not be helpful for classification because it may not facilitate the separation of those classes. LDA uses labels to provide the best separation of the classes by reducing the dimensional space of the features to a single projection with a decision boundary cutoff. I performed LDA for both the classification of affinity and the classification of specificity.</a:t>
            </a:r>
          </a:p>
        </p:txBody>
      </p:sp>
      <p:sp>
        <p:nvSpPr>
          <p:cNvPr id="4" name="Slide Number Placeholder 3"/>
          <p:cNvSpPr>
            <a:spLocks noGrp="1"/>
          </p:cNvSpPr>
          <p:nvPr>
            <p:ph type="sldNum" sz="quarter" idx="5"/>
          </p:nvPr>
        </p:nvSpPr>
        <p:spPr/>
        <p:txBody>
          <a:bodyPr/>
          <a:lstStyle/>
          <a:p>
            <a:fld id="{FA1ED001-C316-4ED1-A9F1-906B00850087}" type="slidenum">
              <a:rPr lang="en-US" smtClean="0"/>
              <a:t>14</a:t>
            </a:fld>
            <a:endParaRPr lang="en-US"/>
          </a:p>
        </p:txBody>
      </p:sp>
    </p:spTree>
    <p:extLst>
      <p:ext uri="{BB962C8B-B14F-4D97-AF65-F5344CB8AC3E}">
        <p14:creationId xmlns:p14="http://schemas.microsoft.com/office/powerpoint/2010/main" val="35542246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use </a:t>
            </a:r>
            <a:r>
              <a:rPr lang="en-US" dirty="0" err="1"/>
              <a:t>swarmplots</a:t>
            </a:r>
            <a:r>
              <a:rPr lang="en-US" dirty="0"/>
              <a:t> to separate the true classes, the population that the sequence was experimentally sorted into, and plot the affinity projection on the y-axis we can look at the classification accuracy. The black horizontal describes the decision boundary, so everything below that line would be predicted to be high affinity and above the line would be predicted to be low affinity. There are very few sequences on the sides of the line that contradict the experimental  population label, and this analysis with 10-fold cross validation results in 89% accuracy. I’ve then colored the datapoints by the opposing property label to further demonstrate the property tradeoffs we are dealing with. On the left, everything below the line is predicted to be high affinity and everything in the right population is experimentally high affinity. Yet almost none of those data points are colored red, or high specificity. Almost no overlap of the properties was captured experimentally or computationally demonstrating how difficult isolating co-optimized properties would be by simply having to randomly select variants. On the right we have the same analysis for specificity, showing high accuracy of prediction and strict tradeoff with affinity with almost no blue point existing in the high specificity population.</a:t>
            </a:r>
          </a:p>
          <a:p>
            <a:endParaRPr lang="en-US" dirty="0"/>
          </a:p>
          <a:p>
            <a:r>
              <a:rPr lang="en-US" dirty="0"/>
              <a:t>But not only was classification accuracy important to us. And this is important due to the experimental confounding that human introduce. We decide the stringency and boundaries of experiments. So while we could identify every sequence predicted to be both high affinity and high specificity, that may be limiting us. With such strict tradeoffs, there could be no sequences that have both or there could be hundreds. We don’t care about the prediction of properties we care about the exhibition of properties. And there we turn to the dimensionality reduction and its correlation with real binding data. To do this we isolated 140 yeast cells, grew them us an individual isolated populations, sequenced the antibody they encoded for, and measured their binding in a low throughout, analog manner.</a:t>
            </a:r>
          </a:p>
        </p:txBody>
      </p:sp>
      <p:sp>
        <p:nvSpPr>
          <p:cNvPr id="4" name="Slide Number Placeholder 3"/>
          <p:cNvSpPr>
            <a:spLocks noGrp="1"/>
          </p:cNvSpPr>
          <p:nvPr>
            <p:ph type="sldNum" sz="quarter" idx="5"/>
          </p:nvPr>
        </p:nvSpPr>
        <p:spPr/>
        <p:txBody>
          <a:bodyPr/>
          <a:lstStyle/>
          <a:p>
            <a:fld id="{FA1ED001-C316-4ED1-A9F1-906B00850087}" type="slidenum">
              <a:rPr lang="en-US" smtClean="0"/>
              <a:t>15</a:t>
            </a:fld>
            <a:endParaRPr lang="en-US"/>
          </a:p>
        </p:txBody>
      </p:sp>
    </p:spTree>
    <p:extLst>
      <p:ext uri="{BB962C8B-B14F-4D97-AF65-F5344CB8AC3E}">
        <p14:creationId xmlns:p14="http://schemas.microsoft.com/office/powerpoint/2010/main" val="364067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we have the correlation of the projection with real analog experimental data. The binding data is normalized to the parental </a:t>
            </a:r>
            <a:r>
              <a:rPr lang="en-US" dirty="0" err="1"/>
              <a:t>mAb</a:t>
            </a:r>
            <a:r>
              <a:rPr lang="en-US" dirty="0"/>
              <a:t>, shown in black. The spearman rank correlations are shown and are extremely high. And it’s very important to remember that all of this information, the affinity and specificity projections were distilled from just binary labels of primary sequence data. The correlation of both properties with analog data demonstrates the accuracy of the projections at predicting binding properties and suggested that co-optimization may be possible by plotting the projections against on another in what is known as pareto optimization.</a:t>
            </a:r>
          </a:p>
        </p:txBody>
      </p:sp>
      <p:sp>
        <p:nvSpPr>
          <p:cNvPr id="4" name="Slide Number Placeholder 3"/>
          <p:cNvSpPr>
            <a:spLocks noGrp="1"/>
          </p:cNvSpPr>
          <p:nvPr>
            <p:ph type="sldNum" sz="quarter" idx="5"/>
          </p:nvPr>
        </p:nvSpPr>
        <p:spPr/>
        <p:txBody>
          <a:bodyPr/>
          <a:lstStyle/>
          <a:p>
            <a:fld id="{FA1ED001-C316-4ED1-A9F1-906B00850087}" type="slidenum">
              <a:rPr lang="en-US" smtClean="0"/>
              <a:t>16</a:t>
            </a:fld>
            <a:endParaRPr lang="en-US"/>
          </a:p>
        </p:txBody>
      </p:sp>
    </p:spTree>
    <p:extLst>
      <p:ext uri="{BB962C8B-B14F-4D97-AF65-F5344CB8AC3E}">
        <p14:creationId xmlns:p14="http://schemas.microsoft.com/office/powerpoint/2010/main" val="7278422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called a pareto optimization and here we have the specificity projection vs the affinity projection. To relate to real biophysical properties, as you go towards the origin, you optimize both.</a:t>
            </a:r>
          </a:p>
        </p:txBody>
      </p:sp>
      <p:sp>
        <p:nvSpPr>
          <p:cNvPr id="4" name="Slide Number Placeholder 3"/>
          <p:cNvSpPr>
            <a:spLocks noGrp="1"/>
          </p:cNvSpPr>
          <p:nvPr>
            <p:ph type="sldNum" sz="quarter" idx="5"/>
          </p:nvPr>
        </p:nvSpPr>
        <p:spPr/>
        <p:txBody>
          <a:bodyPr/>
          <a:lstStyle/>
          <a:p>
            <a:fld id="{FA1ED001-C316-4ED1-A9F1-906B00850087}" type="slidenum">
              <a:rPr lang="en-US" smtClean="0"/>
              <a:t>17</a:t>
            </a:fld>
            <a:endParaRPr lang="en-US"/>
          </a:p>
        </p:txBody>
      </p:sp>
    </p:spTree>
    <p:extLst>
      <p:ext uri="{BB962C8B-B14F-4D97-AF65-F5344CB8AC3E}">
        <p14:creationId xmlns:p14="http://schemas.microsoft.com/office/powerpoint/2010/main" val="34429825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Increasing specificity and affinity. If you map physicochemical properties onto this pareto blob you can begin to see determinants of binding just as described before.</a:t>
            </a:r>
          </a:p>
        </p:txBody>
      </p:sp>
      <p:sp>
        <p:nvSpPr>
          <p:cNvPr id="4" name="Slide Number Placeholder 3"/>
          <p:cNvSpPr>
            <a:spLocks noGrp="1"/>
          </p:cNvSpPr>
          <p:nvPr>
            <p:ph type="sldNum" sz="quarter" idx="5"/>
          </p:nvPr>
        </p:nvSpPr>
        <p:spPr/>
        <p:txBody>
          <a:bodyPr/>
          <a:lstStyle/>
          <a:p>
            <a:fld id="{FA1ED001-C316-4ED1-A9F1-906B00850087}" type="slidenum">
              <a:rPr lang="en-US" smtClean="0"/>
              <a:t>18</a:t>
            </a:fld>
            <a:endParaRPr lang="en-US"/>
          </a:p>
        </p:txBody>
      </p:sp>
    </p:spTree>
    <p:extLst>
      <p:ext uri="{BB962C8B-B14F-4D97-AF65-F5344CB8AC3E}">
        <p14:creationId xmlns:p14="http://schemas.microsoft.com/office/powerpoint/2010/main" val="34258327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investigate what physicochemical information may be distilled by </a:t>
            </a:r>
            <a:r>
              <a:rPr lang="en-US" dirty="0" err="1"/>
              <a:t>UniRep</a:t>
            </a:r>
            <a:r>
              <a:rPr lang="en-US" dirty="0"/>
              <a:t> we can begin to see trends. Coloring the sequences by the average isoelectric point of the library mutations you can see that reduced charge, blue, reduces interactions with both antigen and increase specificity.</a:t>
            </a:r>
          </a:p>
        </p:txBody>
      </p:sp>
      <p:sp>
        <p:nvSpPr>
          <p:cNvPr id="4" name="Slide Number Placeholder 3"/>
          <p:cNvSpPr>
            <a:spLocks noGrp="1"/>
          </p:cNvSpPr>
          <p:nvPr>
            <p:ph type="sldNum" sz="quarter" idx="5"/>
          </p:nvPr>
        </p:nvSpPr>
        <p:spPr/>
        <p:txBody>
          <a:bodyPr/>
          <a:lstStyle/>
          <a:p>
            <a:fld id="{FA1ED001-C316-4ED1-A9F1-906B00850087}" type="slidenum">
              <a:rPr lang="en-US" smtClean="0"/>
              <a:t>19</a:t>
            </a:fld>
            <a:endParaRPr lang="en-US"/>
          </a:p>
        </p:txBody>
      </p:sp>
    </p:spTree>
    <p:extLst>
      <p:ext uri="{BB962C8B-B14F-4D97-AF65-F5344CB8AC3E}">
        <p14:creationId xmlns:p14="http://schemas.microsoft.com/office/powerpoint/2010/main" val="754625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 thirty years that antibodies have become intensely studied therapeutics one of the methods that has developed for antibody discovery and development is synthetic library maturation during which millions of antibody variants, with small differences in their amino acid residue composition, shown here by the slight variation in binding region shape, are screened in high throughout manners for various properties to isolate a smaller number of candidates that has desired properties. This method is theoretically more controllable and flexible to particular desires and is the method of antibody discovery that the Tessier lab works with primarily</a:t>
            </a:r>
          </a:p>
        </p:txBody>
      </p:sp>
      <p:sp>
        <p:nvSpPr>
          <p:cNvPr id="4" name="Slide Number Placeholder 3"/>
          <p:cNvSpPr>
            <a:spLocks noGrp="1"/>
          </p:cNvSpPr>
          <p:nvPr>
            <p:ph type="sldNum" sz="quarter" idx="5"/>
          </p:nvPr>
        </p:nvSpPr>
        <p:spPr/>
        <p:txBody>
          <a:bodyPr/>
          <a:lstStyle/>
          <a:p>
            <a:fld id="{FA1ED001-C316-4ED1-A9F1-906B00850087}" type="slidenum">
              <a:rPr lang="en-US" smtClean="0"/>
              <a:t>2</a:t>
            </a:fld>
            <a:endParaRPr lang="en-US"/>
          </a:p>
        </p:txBody>
      </p:sp>
    </p:spTree>
    <p:extLst>
      <p:ext uri="{BB962C8B-B14F-4D97-AF65-F5344CB8AC3E}">
        <p14:creationId xmlns:p14="http://schemas.microsoft.com/office/powerpoint/2010/main" val="4088710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the hydrophobic moment of the mutations introduced so as you increase the hydrophobicity, you decrease affinity but see less of a direct trend with specificity. </a:t>
            </a:r>
          </a:p>
        </p:txBody>
      </p:sp>
      <p:sp>
        <p:nvSpPr>
          <p:cNvPr id="4" name="Slide Number Placeholder 3"/>
          <p:cNvSpPr>
            <a:spLocks noGrp="1"/>
          </p:cNvSpPr>
          <p:nvPr>
            <p:ph type="sldNum" sz="quarter" idx="5"/>
          </p:nvPr>
        </p:nvSpPr>
        <p:spPr/>
        <p:txBody>
          <a:bodyPr/>
          <a:lstStyle/>
          <a:p>
            <a:fld id="{FA1ED001-C316-4ED1-A9F1-906B00850087}" type="slidenum">
              <a:rPr lang="en-US" smtClean="0"/>
              <a:t>20</a:t>
            </a:fld>
            <a:endParaRPr lang="en-US"/>
          </a:p>
        </p:txBody>
      </p:sp>
    </p:spTree>
    <p:extLst>
      <p:ext uri="{BB962C8B-B14F-4D97-AF65-F5344CB8AC3E}">
        <p14:creationId xmlns:p14="http://schemas.microsoft.com/office/powerpoint/2010/main" val="6615961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investigate what physicochemical information may be distilled by </a:t>
            </a:r>
            <a:r>
              <a:rPr lang="en-US" dirty="0" err="1"/>
              <a:t>UniRep</a:t>
            </a:r>
            <a:r>
              <a:rPr lang="en-US" dirty="0"/>
              <a:t> we can begin to see trends. Coloring the sequences by the average isoelectric point of the library mutations you can see that reduced charge, blue, reduces interactions with both antigen and increase specificity.</a:t>
            </a:r>
          </a:p>
        </p:txBody>
      </p:sp>
      <p:sp>
        <p:nvSpPr>
          <p:cNvPr id="4" name="Slide Number Placeholder 3"/>
          <p:cNvSpPr>
            <a:spLocks noGrp="1"/>
          </p:cNvSpPr>
          <p:nvPr>
            <p:ph type="sldNum" sz="quarter" idx="5"/>
          </p:nvPr>
        </p:nvSpPr>
        <p:spPr/>
        <p:txBody>
          <a:bodyPr/>
          <a:lstStyle/>
          <a:p>
            <a:fld id="{FA1ED001-C316-4ED1-A9F1-906B00850087}" type="slidenum">
              <a:rPr lang="en-US" smtClean="0"/>
              <a:t>21</a:t>
            </a:fld>
            <a:endParaRPr lang="en-US"/>
          </a:p>
        </p:txBody>
      </p:sp>
    </p:spTree>
    <p:extLst>
      <p:ext uri="{BB962C8B-B14F-4D97-AF65-F5344CB8AC3E}">
        <p14:creationId xmlns:p14="http://schemas.microsoft.com/office/powerpoint/2010/main" val="811141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pareto blob, we decided to try and isolate clones with specific improvements to binding properties exhibited and do so in a controllable manner that was unbound by the heuristics involved with the experimental acquisition of the sequence data nor typical assumptions made in antibody maturation.</a:t>
            </a:r>
          </a:p>
        </p:txBody>
      </p:sp>
      <p:sp>
        <p:nvSpPr>
          <p:cNvPr id="4" name="Slide Number Placeholder 3"/>
          <p:cNvSpPr>
            <a:spLocks noGrp="1"/>
          </p:cNvSpPr>
          <p:nvPr>
            <p:ph type="sldNum" sz="quarter" idx="5"/>
          </p:nvPr>
        </p:nvSpPr>
        <p:spPr/>
        <p:txBody>
          <a:bodyPr/>
          <a:lstStyle/>
          <a:p>
            <a:fld id="{FA1ED001-C316-4ED1-A9F1-906B00850087}" type="slidenum">
              <a:rPr lang="en-US" smtClean="0"/>
              <a:t>22</a:t>
            </a:fld>
            <a:endParaRPr lang="en-US"/>
          </a:p>
        </p:txBody>
      </p:sp>
    </p:spTree>
    <p:extLst>
      <p:ext uri="{BB962C8B-B14F-4D97-AF65-F5344CB8AC3E}">
        <p14:creationId xmlns:p14="http://schemas.microsoft.com/office/powerpoint/2010/main" val="22226109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isolation of clones, we chose three areas to focus on. In blue, this region prioritized antigen binding. Purple, balanced the properties. And red prioritized specificity. </a:t>
            </a:r>
          </a:p>
          <a:p>
            <a:endParaRPr lang="en-US" dirty="0"/>
          </a:p>
          <a:p>
            <a:r>
              <a:rPr lang="en-US" dirty="0"/>
              <a:t>Add slide where this pareto changes to have the 13 </a:t>
            </a:r>
            <a:r>
              <a:rPr lang="en-US" dirty="0" err="1"/>
              <a:t>mAbs</a:t>
            </a:r>
            <a:r>
              <a:rPr lang="en-US" dirty="0"/>
              <a:t> evaluated on it, colored</a:t>
            </a:r>
          </a:p>
        </p:txBody>
      </p:sp>
      <p:sp>
        <p:nvSpPr>
          <p:cNvPr id="4" name="Slide Number Placeholder 3"/>
          <p:cNvSpPr>
            <a:spLocks noGrp="1"/>
          </p:cNvSpPr>
          <p:nvPr>
            <p:ph type="sldNum" sz="quarter" idx="5"/>
          </p:nvPr>
        </p:nvSpPr>
        <p:spPr/>
        <p:txBody>
          <a:bodyPr/>
          <a:lstStyle/>
          <a:p>
            <a:fld id="{FA1ED001-C316-4ED1-A9F1-906B00850087}" type="slidenum">
              <a:rPr lang="en-US" smtClean="0"/>
              <a:t>23</a:t>
            </a:fld>
            <a:endParaRPr lang="en-US"/>
          </a:p>
        </p:txBody>
      </p:sp>
    </p:spTree>
    <p:extLst>
      <p:ext uri="{BB962C8B-B14F-4D97-AF65-F5344CB8AC3E}">
        <p14:creationId xmlns:p14="http://schemas.microsoft.com/office/powerpoint/2010/main" val="4658816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isolation of clones, we chose three areas to focus on. In blue, this region prioritized antigen binding. Purple, balanced the properties. And red prioritized specificity. </a:t>
            </a:r>
          </a:p>
        </p:txBody>
      </p:sp>
      <p:sp>
        <p:nvSpPr>
          <p:cNvPr id="4" name="Slide Number Placeholder 3"/>
          <p:cNvSpPr>
            <a:spLocks noGrp="1"/>
          </p:cNvSpPr>
          <p:nvPr>
            <p:ph type="sldNum" sz="quarter" idx="5"/>
          </p:nvPr>
        </p:nvSpPr>
        <p:spPr/>
        <p:txBody>
          <a:bodyPr/>
          <a:lstStyle/>
          <a:p>
            <a:fld id="{FA1ED001-C316-4ED1-A9F1-906B00850087}" type="slidenum">
              <a:rPr lang="en-US" smtClean="0"/>
              <a:t>24</a:t>
            </a:fld>
            <a:endParaRPr lang="en-US"/>
          </a:p>
        </p:txBody>
      </p:sp>
    </p:spTree>
    <p:extLst>
      <p:ext uri="{BB962C8B-B14F-4D97-AF65-F5344CB8AC3E}">
        <p14:creationId xmlns:p14="http://schemas.microsoft.com/office/powerpoint/2010/main" val="14496399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soluble variants were evaluated with a bead-based binding assay I have developed that accurately assesses affinity and specificity via flow cytometry</a:t>
            </a:r>
          </a:p>
        </p:txBody>
      </p:sp>
      <p:sp>
        <p:nvSpPr>
          <p:cNvPr id="4" name="Slide Number Placeholder 3"/>
          <p:cNvSpPr>
            <a:spLocks noGrp="1"/>
          </p:cNvSpPr>
          <p:nvPr>
            <p:ph type="sldNum" sz="quarter" idx="5"/>
          </p:nvPr>
        </p:nvSpPr>
        <p:spPr/>
        <p:txBody>
          <a:bodyPr/>
          <a:lstStyle/>
          <a:p>
            <a:fld id="{FA1ED001-C316-4ED1-A9F1-906B00850087}" type="slidenum">
              <a:rPr lang="en-US" smtClean="0"/>
              <a:t>25</a:t>
            </a:fld>
            <a:endParaRPr lang="en-US"/>
          </a:p>
        </p:txBody>
      </p:sp>
    </p:spTree>
    <p:extLst>
      <p:ext uri="{BB962C8B-B14F-4D97-AF65-F5344CB8AC3E}">
        <p14:creationId xmlns:p14="http://schemas.microsoft.com/office/powerpoint/2010/main" val="39753167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the soluble binding data. As you can see the correlation is worse than the yeast display data. However, reduced amount of data and the change of format from yeast-display to soluble IgG contribute significantly. However, this correlation is still extremely promising. It still allows for modestly accurate prediction of experimental binding data from primary sequence alone.</a:t>
            </a:r>
          </a:p>
        </p:txBody>
      </p:sp>
      <p:sp>
        <p:nvSpPr>
          <p:cNvPr id="4" name="Slide Number Placeholder 3"/>
          <p:cNvSpPr>
            <a:spLocks noGrp="1"/>
          </p:cNvSpPr>
          <p:nvPr>
            <p:ph type="sldNum" sz="quarter" idx="5"/>
          </p:nvPr>
        </p:nvSpPr>
        <p:spPr/>
        <p:txBody>
          <a:bodyPr/>
          <a:lstStyle/>
          <a:p>
            <a:fld id="{FA1ED001-C316-4ED1-A9F1-906B00850087}" type="slidenum">
              <a:rPr lang="en-US" smtClean="0"/>
              <a:t>26</a:t>
            </a:fld>
            <a:endParaRPr lang="en-US"/>
          </a:p>
        </p:txBody>
      </p:sp>
    </p:spTree>
    <p:extLst>
      <p:ext uri="{BB962C8B-B14F-4D97-AF65-F5344CB8AC3E}">
        <p14:creationId xmlns:p14="http://schemas.microsoft.com/office/powerpoint/2010/main" val="30755681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focus on the variants in the antigen focused group and the specificity focused group, you once again can see the property tradeoffs demonstrated.</a:t>
            </a:r>
          </a:p>
        </p:txBody>
      </p:sp>
      <p:sp>
        <p:nvSpPr>
          <p:cNvPr id="4" name="Slide Number Placeholder 3"/>
          <p:cNvSpPr>
            <a:spLocks noGrp="1"/>
          </p:cNvSpPr>
          <p:nvPr>
            <p:ph type="sldNum" sz="quarter" idx="5"/>
          </p:nvPr>
        </p:nvSpPr>
        <p:spPr/>
        <p:txBody>
          <a:bodyPr/>
          <a:lstStyle/>
          <a:p>
            <a:fld id="{FA1ED001-C316-4ED1-A9F1-906B00850087}" type="slidenum">
              <a:rPr lang="en-US" smtClean="0"/>
              <a:t>27</a:t>
            </a:fld>
            <a:endParaRPr lang="en-US"/>
          </a:p>
        </p:txBody>
      </p:sp>
    </p:spTree>
    <p:extLst>
      <p:ext uri="{BB962C8B-B14F-4D97-AF65-F5344CB8AC3E}">
        <p14:creationId xmlns:p14="http://schemas.microsoft.com/office/powerpoint/2010/main" val="40591405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mAbs</a:t>
            </a:r>
            <a:r>
              <a:rPr lang="en-US" dirty="0"/>
              <a:t> 1 and 2 are in the specificity focused group and while their ovalbumin (</a:t>
            </a:r>
            <a:r>
              <a:rPr lang="en-US" dirty="0" err="1"/>
              <a:t>polyspecificity</a:t>
            </a:r>
            <a:r>
              <a:rPr lang="en-US" dirty="0"/>
              <a:t> reagent) binding dramatically decreased, they lost some antigen binding. On the other hand, </a:t>
            </a:r>
            <a:r>
              <a:rPr lang="en-US" dirty="0" err="1"/>
              <a:t>mAb</a:t>
            </a:r>
            <a:r>
              <a:rPr lang="en-US" dirty="0"/>
              <a:t> 3 and </a:t>
            </a:r>
            <a:r>
              <a:rPr lang="en-US" dirty="0" err="1"/>
              <a:t>mAb</a:t>
            </a:r>
            <a:r>
              <a:rPr lang="en-US" dirty="0"/>
              <a:t> 4 were in the antigen focused group. Their affinity increased dramatically, yet their specificity did not increase as much.</a:t>
            </a:r>
          </a:p>
          <a:p>
            <a:endParaRPr lang="en-US" dirty="0"/>
          </a:p>
          <a:p>
            <a:r>
              <a:rPr lang="en-US" dirty="0"/>
              <a:t>So our next questions was how could we further improve these variants? Could we extrapolate outside of the sequence space explored and analyzed via the algorithm?  We chose to take </a:t>
            </a:r>
            <a:r>
              <a:rPr lang="en-US" dirty="0" err="1"/>
              <a:t>mAbs</a:t>
            </a:r>
            <a:r>
              <a:rPr lang="en-US" dirty="0"/>
              <a:t> 3 and 4 with increased affinity and try and further improve their properties.</a:t>
            </a:r>
          </a:p>
        </p:txBody>
      </p:sp>
      <p:sp>
        <p:nvSpPr>
          <p:cNvPr id="4" name="Slide Number Placeholder 3"/>
          <p:cNvSpPr>
            <a:spLocks noGrp="1"/>
          </p:cNvSpPr>
          <p:nvPr>
            <p:ph type="sldNum" sz="quarter" idx="5"/>
          </p:nvPr>
        </p:nvSpPr>
        <p:spPr/>
        <p:txBody>
          <a:bodyPr/>
          <a:lstStyle/>
          <a:p>
            <a:fld id="{FA1ED001-C316-4ED1-A9F1-906B00850087}" type="slidenum">
              <a:rPr lang="en-US" smtClean="0"/>
              <a:t>28</a:t>
            </a:fld>
            <a:endParaRPr lang="en-US"/>
          </a:p>
        </p:txBody>
      </p:sp>
    </p:spTree>
    <p:extLst>
      <p:ext uri="{BB962C8B-B14F-4D97-AF65-F5344CB8AC3E}">
        <p14:creationId xmlns:p14="http://schemas.microsoft.com/office/powerpoint/2010/main" val="32609452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this with a virtual library screen. Created sequences with novel mutations sampling sites and residues not seen by the trained algorithm, extracted </a:t>
            </a:r>
            <a:r>
              <a:rPr lang="en-US" dirty="0" err="1"/>
              <a:t>UniRep</a:t>
            </a:r>
            <a:r>
              <a:rPr lang="en-US" dirty="0"/>
              <a:t> features, and predicted the optimal clones. This tests if the algorithm is generalizable. How broadly applicable is the information it’s learning or is it’s accuracy limited to the sequence space explored by the library and used to train the algorithm?</a:t>
            </a:r>
          </a:p>
        </p:txBody>
      </p:sp>
      <p:sp>
        <p:nvSpPr>
          <p:cNvPr id="4" name="Slide Number Placeholder 3"/>
          <p:cNvSpPr>
            <a:spLocks noGrp="1"/>
          </p:cNvSpPr>
          <p:nvPr>
            <p:ph type="sldNum" sz="quarter" idx="5"/>
          </p:nvPr>
        </p:nvSpPr>
        <p:spPr/>
        <p:txBody>
          <a:bodyPr/>
          <a:lstStyle/>
          <a:p>
            <a:fld id="{FA1ED001-C316-4ED1-A9F1-906B00850087}" type="slidenum">
              <a:rPr lang="en-US" smtClean="0"/>
              <a:t>29</a:t>
            </a:fld>
            <a:endParaRPr lang="en-US"/>
          </a:p>
        </p:txBody>
      </p:sp>
    </p:spTree>
    <p:extLst>
      <p:ext uri="{BB962C8B-B14F-4D97-AF65-F5344CB8AC3E}">
        <p14:creationId xmlns:p14="http://schemas.microsoft.com/office/powerpoint/2010/main" val="3740209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antibodies have been discovered this process is often employed to aide in the optimization required to further refine the biophysical properties of the proteins and make them suitable to use as therapeutic molecules. These properties impact both the efficacy and developability of the antibody as a therapeutic. Here I have listed some properties that need to be analyzed and optimized.</a:t>
            </a:r>
          </a:p>
          <a:p>
            <a:r>
              <a:rPr lang="en-US" dirty="0"/>
              <a:t>However, this process is monumentally complicated by the fact that many of these properties are inversely related; exhibiting strict trade-offs that make optimization very difficult sometimes impossible with our current experimental and computational methods.</a:t>
            </a:r>
          </a:p>
        </p:txBody>
      </p:sp>
      <p:sp>
        <p:nvSpPr>
          <p:cNvPr id="4" name="Slide Number Placeholder 3"/>
          <p:cNvSpPr>
            <a:spLocks noGrp="1"/>
          </p:cNvSpPr>
          <p:nvPr>
            <p:ph type="sldNum" sz="quarter" idx="5"/>
          </p:nvPr>
        </p:nvSpPr>
        <p:spPr/>
        <p:txBody>
          <a:bodyPr/>
          <a:lstStyle/>
          <a:p>
            <a:fld id="{FA1ED001-C316-4ED1-A9F1-906B00850087}" type="slidenum">
              <a:rPr lang="en-US" smtClean="0"/>
              <a:t>3</a:t>
            </a:fld>
            <a:endParaRPr lang="en-US"/>
          </a:p>
        </p:txBody>
      </p:sp>
    </p:spTree>
    <p:extLst>
      <p:ext uri="{BB962C8B-B14F-4D97-AF65-F5344CB8AC3E}">
        <p14:creationId xmlns:p14="http://schemas.microsoft.com/office/powerpoint/2010/main" val="20620861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again we have the pareto blob with the scaffold </a:t>
            </a:r>
            <a:r>
              <a:rPr lang="en-US" dirty="0" err="1"/>
              <a:t>mAbs</a:t>
            </a:r>
            <a:r>
              <a:rPr lang="en-US" dirty="0"/>
              <a:t> 3 and 4 sequence called out as blue stars. Now part of a pareto optimization is determining the pareto frontier. That frontier is the optimal combination of the two properties that is possible in the current analysis. Here the very obvious left-most edge is that frontier that demonstrates the tradeoff od affinity and specificity that cannot be further improved upon. This indicates that sequences in the library are not predicted to have better affinity or specificity combinations that these predictions.  But once we add the results of the virtual screen we see something new. The blue point underlaid on the pareto blob are novel sequences and we can see that these cross that pareto frontier. So we took the novel pareto frontier and once again isolated three interesting regions.</a:t>
            </a:r>
          </a:p>
        </p:txBody>
      </p:sp>
      <p:sp>
        <p:nvSpPr>
          <p:cNvPr id="4" name="Slide Number Placeholder 3"/>
          <p:cNvSpPr>
            <a:spLocks noGrp="1"/>
          </p:cNvSpPr>
          <p:nvPr>
            <p:ph type="sldNum" sz="quarter" idx="5"/>
          </p:nvPr>
        </p:nvSpPr>
        <p:spPr/>
        <p:txBody>
          <a:bodyPr/>
          <a:lstStyle/>
          <a:p>
            <a:fld id="{FA1ED001-C316-4ED1-A9F1-906B00850087}" type="slidenum">
              <a:rPr lang="en-US" smtClean="0"/>
              <a:t>30</a:t>
            </a:fld>
            <a:endParaRPr lang="en-US"/>
          </a:p>
        </p:txBody>
      </p:sp>
    </p:spTree>
    <p:extLst>
      <p:ext uri="{BB962C8B-B14F-4D97-AF65-F5344CB8AC3E}">
        <p14:creationId xmlns:p14="http://schemas.microsoft.com/office/powerpoint/2010/main" val="19002900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isolated 28 sequences from these regions in total, produced and purified them as soluble antibodies for evaluation of the binding to antigen and ovalbumin. Now I’m not going to show the same correlation of the binding with the prediction, because there is no correlation. It’s completely random. However, the binding strengths, while the trends are not predicted accurately are still interesting in magnitude</a:t>
            </a:r>
          </a:p>
        </p:txBody>
      </p:sp>
      <p:sp>
        <p:nvSpPr>
          <p:cNvPr id="4" name="Slide Number Placeholder 3"/>
          <p:cNvSpPr>
            <a:spLocks noGrp="1"/>
          </p:cNvSpPr>
          <p:nvPr>
            <p:ph type="sldNum" sz="quarter" idx="5"/>
          </p:nvPr>
        </p:nvSpPr>
        <p:spPr/>
        <p:txBody>
          <a:bodyPr/>
          <a:lstStyle/>
          <a:p>
            <a:fld id="{FA1ED001-C316-4ED1-A9F1-906B00850087}" type="slidenum">
              <a:rPr lang="en-US" smtClean="0"/>
              <a:t>31</a:t>
            </a:fld>
            <a:endParaRPr lang="en-US"/>
          </a:p>
        </p:txBody>
      </p:sp>
    </p:spTree>
    <p:extLst>
      <p:ext uri="{BB962C8B-B14F-4D97-AF65-F5344CB8AC3E}">
        <p14:creationId xmlns:p14="http://schemas.microsoft.com/office/powerpoint/2010/main" val="3196445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we have the affinity measurements, normalized to the scaffold that the novel mutation was introduced into. And you can see a lot of loss, interestingly mostly from the antigen focused group. However, while there is loss, there is also a lot of maintenance which is impressive. We also have one clone that improved its affinity from the scaffold. And I would like to point out that since these are normalized to the scaffold not the parental antibody, many have improved affinity relative the parental antibody we originally began with. So while not the exact results we were hoping for, still encouraging that the algorithm could predict non-detrimental mutations.</a:t>
            </a:r>
          </a:p>
        </p:txBody>
      </p:sp>
      <p:sp>
        <p:nvSpPr>
          <p:cNvPr id="4" name="Slide Number Placeholder 3"/>
          <p:cNvSpPr>
            <a:spLocks noGrp="1"/>
          </p:cNvSpPr>
          <p:nvPr>
            <p:ph type="sldNum" sz="quarter" idx="5"/>
          </p:nvPr>
        </p:nvSpPr>
        <p:spPr/>
        <p:txBody>
          <a:bodyPr/>
          <a:lstStyle/>
          <a:p>
            <a:fld id="{FA1ED001-C316-4ED1-A9F1-906B00850087}" type="slidenum">
              <a:rPr lang="en-US" smtClean="0"/>
              <a:t>32</a:t>
            </a:fld>
            <a:endParaRPr lang="en-US"/>
          </a:p>
        </p:txBody>
      </p:sp>
    </p:spTree>
    <p:extLst>
      <p:ext uri="{BB962C8B-B14F-4D97-AF65-F5344CB8AC3E}">
        <p14:creationId xmlns:p14="http://schemas.microsoft.com/office/powerpoint/2010/main" val="25415334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I’m showing the specificity measurements, the binding to ovalbumin. So once again here, high values are bad. The values are normalized to the scaffold ovalbumin binding values which were already greatly reduced from the parental antibody, so this is extremely encouraging and impressive that the algorithm could predict mutations that were further beneficial for specificity with about 75% accuracy. And for us, the contrast you see between affinity and specificity is also not that surprising. Affinity is a much for difficult property to predict with information that is applicable only to certain residues, or in this case, extrapolating from the mutations trained on to predict out-of-library mutations. Specificity is a more generalizable property, while we are still far from being able to apply concrete rules for improvement, it is more likely that the rules learned from in-library mutations, would extrapolate to out-of-library mutations. And with the success of the virtual screen, we were able to isolate 8 additional clones with high affinity and further improved specificity from the scaffold sequences in addition to the in-library sequences we could isolate.</a:t>
            </a:r>
          </a:p>
        </p:txBody>
      </p:sp>
      <p:sp>
        <p:nvSpPr>
          <p:cNvPr id="4" name="Slide Number Placeholder 3"/>
          <p:cNvSpPr>
            <a:spLocks noGrp="1"/>
          </p:cNvSpPr>
          <p:nvPr>
            <p:ph type="sldNum" sz="quarter" idx="5"/>
          </p:nvPr>
        </p:nvSpPr>
        <p:spPr/>
        <p:txBody>
          <a:bodyPr/>
          <a:lstStyle/>
          <a:p>
            <a:fld id="{FA1ED001-C316-4ED1-A9F1-906B00850087}" type="slidenum">
              <a:rPr lang="en-US" smtClean="0"/>
              <a:t>33</a:t>
            </a:fld>
            <a:endParaRPr lang="en-US"/>
          </a:p>
        </p:txBody>
      </p:sp>
    </p:spTree>
    <p:extLst>
      <p:ext uri="{BB962C8B-B14F-4D97-AF65-F5344CB8AC3E}">
        <p14:creationId xmlns:p14="http://schemas.microsoft.com/office/powerpoint/2010/main" val="13798665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maintained at least 90 affinity of the parental and increase specificity by 50%. And once again this is combined with the beneficial in-library clones we isolated for an overall really robust method of antibody maturation that can effectively use the library you create and isolate the best clones from it and even is able to extrapolate to additional mutations for general properties such as specificity for additional improvements.</a:t>
            </a:r>
          </a:p>
        </p:txBody>
      </p:sp>
      <p:sp>
        <p:nvSpPr>
          <p:cNvPr id="4" name="Slide Number Placeholder 3"/>
          <p:cNvSpPr>
            <a:spLocks noGrp="1"/>
          </p:cNvSpPr>
          <p:nvPr>
            <p:ph type="sldNum" sz="quarter" idx="5"/>
          </p:nvPr>
        </p:nvSpPr>
        <p:spPr/>
        <p:txBody>
          <a:bodyPr/>
          <a:lstStyle/>
          <a:p>
            <a:fld id="{FA1ED001-C316-4ED1-A9F1-906B00850087}" type="slidenum">
              <a:rPr lang="en-US" smtClean="0"/>
              <a:t>34</a:t>
            </a:fld>
            <a:endParaRPr lang="en-US"/>
          </a:p>
        </p:txBody>
      </p:sp>
    </p:spTree>
    <p:extLst>
      <p:ext uri="{BB962C8B-B14F-4D97-AF65-F5344CB8AC3E}">
        <p14:creationId xmlns:p14="http://schemas.microsoft.com/office/powerpoint/2010/main" val="13069284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what I accomplished is the validation of a recurrent neural network as a feature extraction method for the prediction of antibody binding properties from primary sequence data alone. This is extremely important and powerful conclusions that will facilitate more efficient and effective drug development and optimization </a:t>
            </a:r>
          </a:p>
        </p:txBody>
      </p:sp>
      <p:sp>
        <p:nvSpPr>
          <p:cNvPr id="4" name="Slide Number Placeholder 3"/>
          <p:cNvSpPr>
            <a:spLocks noGrp="1"/>
          </p:cNvSpPr>
          <p:nvPr>
            <p:ph type="sldNum" sz="quarter" idx="5"/>
          </p:nvPr>
        </p:nvSpPr>
        <p:spPr/>
        <p:txBody>
          <a:bodyPr/>
          <a:lstStyle/>
          <a:p>
            <a:fld id="{FA1ED001-C316-4ED1-A9F1-906B00850087}" type="slidenum">
              <a:rPr lang="en-US" smtClean="0"/>
              <a:t>35</a:t>
            </a:fld>
            <a:endParaRPr lang="en-US"/>
          </a:p>
        </p:txBody>
      </p:sp>
    </p:spTree>
    <p:extLst>
      <p:ext uri="{BB962C8B-B14F-4D97-AF65-F5344CB8AC3E}">
        <p14:creationId xmlns:p14="http://schemas.microsoft.com/office/powerpoint/2010/main" val="17935812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future work I’d like to start analyzing the neural network more in depth to see if I can use information gleamed from neural attention or architecture analysis </a:t>
            </a:r>
            <a:r>
              <a:rPr lang="en-US"/>
              <a:t>to inform the </a:t>
            </a:r>
            <a:r>
              <a:rPr lang="en-US" dirty="0"/>
              <a:t>design of a second library which would then train a second algorithm for tunable optimization of more difficult properties such as affinity</a:t>
            </a:r>
          </a:p>
        </p:txBody>
      </p:sp>
      <p:sp>
        <p:nvSpPr>
          <p:cNvPr id="4" name="Slide Number Placeholder 3"/>
          <p:cNvSpPr>
            <a:spLocks noGrp="1"/>
          </p:cNvSpPr>
          <p:nvPr>
            <p:ph type="sldNum" sz="quarter" idx="5"/>
          </p:nvPr>
        </p:nvSpPr>
        <p:spPr/>
        <p:txBody>
          <a:bodyPr/>
          <a:lstStyle/>
          <a:p>
            <a:fld id="{FA1ED001-C316-4ED1-A9F1-906B00850087}" type="slidenum">
              <a:rPr lang="en-US" smtClean="0"/>
              <a:t>36</a:t>
            </a:fld>
            <a:endParaRPr lang="en-US"/>
          </a:p>
        </p:txBody>
      </p:sp>
    </p:spTree>
    <p:extLst>
      <p:ext uri="{BB962C8B-B14F-4D97-AF65-F5344CB8AC3E}">
        <p14:creationId xmlns:p14="http://schemas.microsoft.com/office/powerpoint/2010/main" val="3547733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affinity and specificity are two properties that heavily impact the efficacy of an antibody therapeutic. To be effective, an antibody must bind tightly to a target and needs to be specific to that target and not be sequestered by albumin or lost to off-target associations with tissue or extra-cellular matrix components. </a:t>
            </a:r>
          </a:p>
        </p:txBody>
      </p:sp>
      <p:sp>
        <p:nvSpPr>
          <p:cNvPr id="4" name="Slide Number Placeholder 3"/>
          <p:cNvSpPr>
            <a:spLocks noGrp="1"/>
          </p:cNvSpPr>
          <p:nvPr>
            <p:ph type="sldNum" sz="quarter" idx="5"/>
          </p:nvPr>
        </p:nvSpPr>
        <p:spPr/>
        <p:txBody>
          <a:bodyPr/>
          <a:lstStyle/>
          <a:p>
            <a:fld id="{FA1ED001-C316-4ED1-A9F1-906B00850087}" type="slidenum">
              <a:rPr lang="en-US" smtClean="0"/>
              <a:t>4</a:t>
            </a:fld>
            <a:endParaRPr lang="en-US"/>
          </a:p>
        </p:txBody>
      </p:sp>
    </p:spTree>
    <p:extLst>
      <p:ext uri="{BB962C8B-B14F-4D97-AF65-F5344CB8AC3E}">
        <p14:creationId xmlns:p14="http://schemas.microsoft.com/office/powerpoint/2010/main" val="2618454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these two properties, it’s relatively easy to see the tradeoff as they both describe the tendency and strength of binding. Binding can result from many physicochemical attributes such as charge, hydrophobicity, and flexibility of the antibody. And what we often see if that as you increase the charged nature of an antigen binding interaction, you risk interacting non-specifically with off-target proteins throughout the body, reducing specificity. This is likewise repeated with hydrophobicity and flexibility. These tradeoffs make it extremely difficult to mature and optimize antibody candidates, particularly as we only have the experimental capacity to optimize a single property at a time.</a:t>
            </a:r>
          </a:p>
        </p:txBody>
      </p:sp>
      <p:sp>
        <p:nvSpPr>
          <p:cNvPr id="4" name="Slide Number Placeholder 3"/>
          <p:cNvSpPr>
            <a:spLocks noGrp="1"/>
          </p:cNvSpPr>
          <p:nvPr>
            <p:ph type="sldNum" sz="quarter" idx="5"/>
          </p:nvPr>
        </p:nvSpPr>
        <p:spPr/>
        <p:txBody>
          <a:bodyPr/>
          <a:lstStyle/>
          <a:p>
            <a:fld id="{FA1ED001-C316-4ED1-A9F1-906B00850087}" type="slidenum">
              <a:rPr lang="en-US" smtClean="0"/>
              <a:t>5</a:t>
            </a:fld>
            <a:endParaRPr lang="en-US"/>
          </a:p>
        </p:txBody>
      </p:sp>
    </p:spTree>
    <p:extLst>
      <p:ext uri="{BB962C8B-B14F-4D97-AF65-F5344CB8AC3E}">
        <p14:creationId xmlns:p14="http://schemas.microsoft.com/office/powerpoint/2010/main" val="1583016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typical optimization process that our lab and many labs and companies use involves the display of antibody binding regions on the surface of yeast cells. And we exploit advances in molecular biology to display libraries of these antibodies. A library is a set of millions of variants of that antibody, differing by up to around 10 amino acids from the parent antibody. These libraries are used to isolate the best variant that binds or does not bind a target which is then reformatted back into a soluble full-length antibody.</a:t>
            </a:r>
          </a:p>
          <a:p>
            <a:r>
              <a:rPr lang="en-US" dirty="0"/>
              <a:t> </a:t>
            </a:r>
          </a:p>
        </p:txBody>
      </p:sp>
      <p:sp>
        <p:nvSpPr>
          <p:cNvPr id="4" name="Slide Number Placeholder 3"/>
          <p:cNvSpPr>
            <a:spLocks noGrp="1"/>
          </p:cNvSpPr>
          <p:nvPr>
            <p:ph type="sldNum" sz="quarter" idx="5"/>
          </p:nvPr>
        </p:nvSpPr>
        <p:spPr/>
        <p:txBody>
          <a:bodyPr/>
          <a:lstStyle/>
          <a:p>
            <a:fld id="{FA1ED001-C316-4ED1-A9F1-906B00850087}" type="slidenum">
              <a:rPr lang="en-US" smtClean="0"/>
              <a:t>6</a:t>
            </a:fld>
            <a:endParaRPr lang="en-US"/>
          </a:p>
        </p:txBody>
      </p:sp>
    </p:spTree>
    <p:extLst>
      <p:ext uri="{BB962C8B-B14F-4D97-AF65-F5344CB8AC3E}">
        <p14:creationId xmlns:p14="http://schemas.microsoft.com/office/powerpoint/2010/main" val="3552955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isolation process is accomplished via fluorescent activated cell sorting technology, FACS, which allows optimal cells display optimal antibody variants to be collected.</a:t>
            </a:r>
          </a:p>
        </p:txBody>
      </p:sp>
      <p:sp>
        <p:nvSpPr>
          <p:cNvPr id="4" name="Slide Number Placeholder 3"/>
          <p:cNvSpPr>
            <a:spLocks noGrp="1"/>
          </p:cNvSpPr>
          <p:nvPr>
            <p:ph type="sldNum" sz="quarter" idx="5"/>
          </p:nvPr>
        </p:nvSpPr>
        <p:spPr/>
        <p:txBody>
          <a:bodyPr/>
          <a:lstStyle/>
          <a:p>
            <a:fld id="{FA1ED001-C316-4ED1-A9F1-906B00850087}" type="slidenum">
              <a:rPr lang="en-US" smtClean="0"/>
              <a:t>7</a:t>
            </a:fld>
            <a:endParaRPr lang="en-US"/>
          </a:p>
        </p:txBody>
      </p:sp>
    </p:spTree>
    <p:extLst>
      <p:ext uri="{BB962C8B-B14F-4D97-AF65-F5344CB8AC3E}">
        <p14:creationId xmlns:p14="http://schemas.microsoft.com/office/powerpoint/2010/main" val="3813432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collected cells are regrown and their DNA is harvested and sequenced via deep sequencing technology. </a:t>
            </a:r>
          </a:p>
          <a:p>
            <a:endParaRPr lang="en-US" dirty="0"/>
          </a:p>
          <a:p>
            <a:r>
              <a:rPr lang="en-US" dirty="0"/>
              <a:t>So what you end up with is thousands of primary amino acid sequences that generally bind or do not bind the target and these sequences encode for thousands of different antibody variants. But within those thousands options, we have no idea which is the best and we don’t know anything else about its other biophysical properties.</a:t>
            </a:r>
          </a:p>
        </p:txBody>
      </p:sp>
      <p:sp>
        <p:nvSpPr>
          <p:cNvPr id="4" name="Slide Number Placeholder 3"/>
          <p:cNvSpPr>
            <a:spLocks noGrp="1"/>
          </p:cNvSpPr>
          <p:nvPr>
            <p:ph type="sldNum" sz="quarter" idx="5"/>
          </p:nvPr>
        </p:nvSpPr>
        <p:spPr/>
        <p:txBody>
          <a:bodyPr/>
          <a:lstStyle/>
          <a:p>
            <a:fld id="{FA1ED001-C316-4ED1-A9F1-906B00850087}" type="slidenum">
              <a:rPr lang="en-US" smtClean="0"/>
              <a:t>8</a:t>
            </a:fld>
            <a:endParaRPr lang="en-US"/>
          </a:p>
        </p:txBody>
      </p:sp>
    </p:spTree>
    <p:extLst>
      <p:ext uri="{BB962C8B-B14F-4D97-AF65-F5344CB8AC3E}">
        <p14:creationId xmlns:p14="http://schemas.microsoft.com/office/powerpoint/2010/main" val="2727948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primary sequence data, we would optimally like to be able to extract features from the sequence itself, use a model, and predict the properties of that sequence. However, we have yet to be successful at extracting features from sequence data that accurately represent the antibody, which has rich structural information contributing to the properties it exhibits. </a:t>
            </a:r>
          </a:p>
          <a:p>
            <a:r>
              <a:rPr lang="en-US" dirty="0"/>
              <a:t>In lieu of this success, many have attempted to reconstruct the structural information encoded by the sequence, extract features to model and predict properties. However, the models are massively computationally expensive and the features extracted are not very high quality due to inaccuracies of the models and the inability of human to understand and choose to extract important features. </a:t>
            </a:r>
          </a:p>
          <a:p>
            <a:r>
              <a:rPr lang="en-US" dirty="0"/>
              <a:t>Subsequently, a proxy measurement of binding referred to as enrichment has been used to infer the true binding properties of a sequence. This enrichment is measured as the increased frequency of a sequence throughout multiple screening processes. However, enrichment has been shown to poorly correlate with binding properties </a:t>
            </a:r>
          </a:p>
          <a:p>
            <a:endParaRPr lang="en-US" dirty="0"/>
          </a:p>
          <a:p>
            <a:r>
              <a:rPr lang="en-US" dirty="0"/>
              <a:t>Where we stand now is unable to use the extensive primary sequence datasets available to predict binding properties of antibodies. We lack a connection from the sequence data to the resulting binding which has been detrimental to our ability to efficiently develop and optimize antibody therapeutics. To address this issue, I am focusing on the central path.</a:t>
            </a:r>
          </a:p>
        </p:txBody>
      </p:sp>
      <p:sp>
        <p:nvSpPr>
          <p:cNvPr id="4" name="Slide Number Placeholder 3"/>
          <p:cNvSpPr>
            <a:spLocks noGrp="1"/>
          </p:cNvSpPr>
          <p:nvPr>
            <p:ph type="sldNum" sz="quarter" idx="5"/>
          </p:nvPr>
        </p:nvSpPr>
        <p:spPr/>
        <p:txBody>
          <a:bodyPr/>
          <a:lstStyle/>
          <a:p>
            <a:fld id="{FA1ED001-C316-4ED1-A9F1-906B00850087}" type="slidenum">
              <a:rPr lang="en-US" smtClean="0"/>
              <a:t>9</a:t>
            </a:fld>
            <a:endParaRPr lang="en-US"/>
          </a:p>
        </p:txBody>
      </p:sp>
    </p:spTree>
    <p:extLst>
      <p:ext uri="{BB962C8B-B14F-4D97-AF65-F5344CB8AC3E}">
        <p14:creationId xmlns:p14="http://schemas.microsoft.com/office/powerpoint/2010/main" val="1218819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1F407-6B26-754B-8FEA-64BC1411F587}"/>
              </a:ext>
            </a:extLst>
          </p:cNvPr>
          <p:cNvSpPr>
            <a:spLocks noGrp="1"/>
          </p:cNvSpPr>
          <p:nvPr>
            <p:ph type="ctrTitle" hasCustomPrompt="1"/>
          </p:nvPr>
        </p:nvSpPr>
        <p:spPr>
          <a:xfrm>
            <a:off x="0" y="1930873"/>
            <a:ext cx="9144000" cy="1790700"/>
          </a:xfrm>
          <a:prstGeom prst="rect">
            <a:avLst/>
          </a:prstGeom>
        </p:spPr>
        <p:txBody>
          <a:bodyPr anchor="b"/>
          <a:lstStyle>
            <a:lvl1pPr algn="ctr">
              <a:defRPr sz="4800" b="1">
                <a:solidFill>
                  <a:schemeClr val="bg1"/>
                </a:solidFill>
                <a:effectLst>
                  <a:outerShdw blurRad="38100" dist="38100" dir="2700000" algn="tl">
                    <a:srgbClr val="000000">
                      <a:alpha val="43137"/>
                    </a:srgbClr>
                  </a:outerShdw>
                </a:effectLst>
              </a:defRPr>
            </a:lvl1pPr>
          </a:lstStyle>
          <a:p>
            <a:r>
              <a:rPr lang="en-US" dirty="0"/>
              <a:t>Title Slide 1</a:t>
            </a:r>
          </a:p>
        </p:txBody>
      </p:sp>
      <p:sp>
        <p:nvSpPr>
          <p:cNvPr id="3" name="Subtitle 2">
            <a:extLst>
              <a:ext uri="{FF2B5EF4-FFF2-40B4-BE49-F238E27FC236}">
                <a16:creationId xmlns:a16="http://schemas.microsoft.com/office/drawing/2014/main" id="{5B69CF1E-5E59-8A42-B17C-39A0BEB7E13D}"/>
              </a:ext>
            </a:extLst>
          </p:cNvPr>
          <p:cNvSpPr>
            <a:spLocks noGrp="1"/>
          </p:cNvSpPr>
          <p:nvPr>
            <p:ph type="subTitle" idx="1" hasCustomPrompt="1"/>
          </p:nvPr>
        </p:nvSpPr>
        <p:spPr>
          <a:xfrm>
            <a:off x="0" y="3889983"/>
            <a:ext cx="9144000" cy="1241425"/>
          </a:xfrm>
          <a:prstGeom prst="rect">
            <a:avLst/>
          </a:prstGeom>
        </p:spPr>
        <p:txBody>
          <a:bodyPr/>
          <a:lstStyle>
            <a:lvl1pPr marL="0" indent="0" algn="ctr">
              <a:buNone/>
              <a:defRPr sz="1800">
                <a:solidFill>
                  <a:schemeClr val="bg1"/>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p>
        </p:txBody>
      </p:sp>
    </p:spTree>
    <p:extLst>
      <p:ext uri="{BB962C8B-B14F-4D97-AF65-F5344CB8AC3E}">
        <p14:creationId xmlns:p14="http://schemas.microsoft.com/office/powerpoint/2010/main" val="1205652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Slide 4">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DBB0553-2A0F-A84F-BCFA-FA4BDBC9A1DA}"/>
              </a:ext>
            </a:extLst>
          </p:cNvPr>
          <p:cNvSpPr>
            <a:spLocks noGrp="1"/>
          </p:cNvSpPr>
          <p:nvPr>
            <p:ph type="ctrTitle" hasCustomPrompt="1"/>
          </p:nvPr>
        </p:nvSpPr>
        <p:spPr>
          <a:xfrm>
            <a:off x="628650" y="282575"/>
            <a:ext cx="7886700" cy="708025"/>
          </a:xfrm>
          <a:prstGeom prst="rect">
            <a:avLst/>
          </a:prstGeom>
        </p:spPr>
        <p:txBody>
          <a:bodyPr anchor="t"/>
          <a:lstStyle>
            <a:lvl1pPr algn="l">
              <a:defRPr sz="4800" b="1"/>
            </a:lvl1pPr>
          </a:lstStyle>
          <a:p>
            <a:r>
              <a:rPr lang="en-US" dirty="0"/>
              <a:t>Headline</a:t>
            </a:r>
          </a:p>
        </p:txBody>
      </p:sp>
      <p:sp>
        <p:nvSpPr>
          <p:cNvPr id="8" name="Subtitle 2">
            <a:extLst>
              <a:ext uri="{FF2B5EF4-FFF2-40B4-BE49-F238E27FC236}">
                <a16:creationId xmlns:a16="http://schemas.microsoft.com/office/drawing/2014/main" id="{CE4C6256-AD9A-9F43-ADEC-1D1B592F9C6A}"/>
              </a:ext>
            </a:extLst>
          </p:cNvPr>
          <p:cNvSpPr>
            <a:spLocks noGrp="1"/>
          </p:cNvSpPr>
          <p:nvPr>
            <p:ph type="subTitle" idx="1" hasCustomPrompt="1"/>
          </p:nvPr>
        </p:nvSpPr>
        <p:spPr>
          <a:xfrm>
            <a:off x="628650" y="1231900"/>
            <a:ext cx="7886700" cy="320039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p>
        </p:txBody>
      </p:sp>
      <p:sp>
        <p:nvSpPr>
          <p:cNvPr id="9" name="Date Placeholder 3">
            <a:extLst>
              <a:ext uri="{FF2B5EF4-FFF2-40B4-BE49-F238E27FC236}">
                <a16:creationId xmlns:a16="http://schemas.microsoft.com/office/drawing/2014/main" id="{3AA5E550-F538-B842-88AD-975B0D3C9342}"/>
              </a:ext>
            </a:extLst>
          </p:cNvPr>
          <p:cNvSpPr>
            <a:spLocks noGrp="1"/>
          </p:cNvSpPr>
          <p:nvPr>
            <p:ph type="dt" sz="half" idx="10"/>
          </p:nvPr>
        </p:nvSpPr>
        <p:spPr>
          <a:xfrm>
            <a:off x="628650" y="4767263"/>
            <a:ext cx="2057400" cy="274637"/>
          </a:xfrm>
          <a:prstGeom prst="rect">
            <a:avLst/>
          </a:prstGeom>
        </p:spPr>
        <p:txBody>
          <a:bodyPr/>
          <a:lstStyle>
            <a:lvl1pPr>
              <a:defRPr sz="1200">
                <a:solidFill>
                  <a:schemeClr val="bg1"/>
                </a:solidFill>
              </a:defRPr>
            </a:lvl1pPr>
          </a:lstStyle>
          <a:p>
            <a:fld id="{D4E41C59-817F-6E46-BBB4-2C7072CA1A60}" type="datetimeFigureOut">
              <a:rPr lang="en-US" smtClean="0"/>
              <a:pPr/>
              <a:t>11/1/2020</a:t>
            </a:fld>
            <a:endParaRPr lang="en-US" dirty="0"/>
          </a:p>
        </p:txBody>
      </p:sp>
      <p:sp>
        <p:nvSpPr>
          <p:cNvPr id="10" name="Footer Placeholder 4">
            <a:extLst>
              <a:ext uri="{FF2B5EF4-FFF2-40B4-BE49-F238E27FC236}">
                <a16:creationId xmlns:a16="http://schemas.microsoft.com/office/drawing/2014/main" id="{18F4E76D-435F-E14B-85E3-68BDA6D9E285}"/>
              </a:ext>
            </a:extLst>
          </p:cNvPr>
          <p:cNvSpPr>
            <a:spLocks noGrp="1"/>
          </p:cNvSpPr>
          <p:nvPr>
            <p:ph type="ftr" sz="quarter" idx="11"/>
          </p:nvPr>
        </p:nvSpPr>
        <p:spPr>
          <a:xfrm>
            <a:off x="3028950" y="4767263"/>
            <a:ext cx="3086100" cy="274637"/>
          </a:xfrm>
          <a:prstGeom prst="rect">
            <a:avLst/>
          </a:prstGeom>
        </p:spPr>
        <p:txBody>
          <a:bodyPr/>
          <a:lstStyle>
            <a:lvl1pPr>
              <a:defRPr sz="1200">
                <a:solidFill>
                  <a:schemeClr val="bg1"/>
                </a:solidFill>
              </a:defRPr>
            </a:lvl1pPr>
          </a:lstStyle>
          <a:p>
            <a:endParaRPr lang="en-US" dirty="0"/>
          </a:p>
        </p:txBody>
      </p:sp>
      <p:sp>
        <p:nvSpPr>
          <p:cNvPr id="11" name="Slide Number Placeholder 5">
            <a:extLst>
              <a:ext uri="{FF2B5EF4-FFF2-40B4-BE49-F238E27FC236}">
                <a16:creationId xmlns:a16="http://schemas.microsoft.com/office/drawing/2014/main" id="{FFCE3AA7-7BA2-8A43-9186-3872B5CF8747}"/>
              </a:ext>
            </a:extLst>
          </p:cNvPr>
          <p:cNvSpPr>
            <a:spLocks noGrp="1"/>
          </p:cNvSpPr>
          <p:nvPr>
            <p:ph type="sldNum" sz="quarter" idx="12"/>
          </p:nvPr>
        </p:nvSpPr>
        <p:spPr>
          <a:xfrm>
            <a:off x="6457950" y="4767263"/>
            <a:ext cx="501650" cy="274637"/>
          </a:xfrm>
          <a:prstGeom prst="rect">
            <a:avLst/>
          </a:prstGeom>
        </p:spPr>
        <p:txBody>
          <a:bodyPr/>
          <a:lstStyle>
            <a:lvl1pPr>
              <a:defRPr sz="1200">
                <a:solidFill>
                  <a:schemeClr val="bg1"/>
                </a:solidFill>
              </a:defRPr>
            </a:lvl1pPr>
          </a:lstStyle>
          <a:p>
            <a:fld id="{77A17C51-14D8-4645-A883-06E5A4811B80}" type="slidenum">
              <a:rPr lang="en-US" smtClean="0"/>
              <a:pPr/>
              <a:t>‹#›</a:t>
            </a:fld>
            <a:endParaRPr lang="en-US" dirty="0"/>
          </a:p>
        </p:txBody>
      </p:sp>
    </p:spTree>
    <p:extLst>
      <p:ext uri="{BB962C8B-B14F-4D97-AF65-F5344CB8AC3E}">
        <p14:creationId xmlns:p14="http://schemas.microsoft.com/office/powerpoint/2010/main" val="3738675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A639D51-2FAD-BD42-9613-B1E3A3C168ED}"/>
              </a:ext>
            </a:extLst>
          </p:cNvPr>
          <p:cNvSpPr>
            <a:spLocks noGrp="1"/>
          </p:cNvSpPr>
          <p:nvPr>
            <p:ph type="ctrTitle" hasCustomPrompt="1"/>
          </p:nvPr>
        </p:nvSpPr>
        <p:spPr>
          <a:xfrm>
            <a:off x="0" y="1930873"/>
            <a:ext cx="9144000" cy="1790700"/>
          </a:xfrm>
          <a:prstGeom prst="rect">
            <a:avLst/>
          </a:prstGeom>
        </p:spPr>
        <p:txBody>
          <a:bodyPr anchor="b"/>
          <a:lstStyle>
            <a:lvl1pPr algn="ctr">
              <a:defRPr sz="4800" b="1">
                <a:solidFill>
                  <a:schemeClr val="bg1"/>
                </a:solidFill>
                <a:effectLst>
                  <a:outerShdw blurRad="38100" dist="38100" dir="2700000" algn="tl">
                    <a:srgbClr val="000000">
                      <a:alpha val="43137"/>
                    </a:srgbClr>
                  </a:outerShdw>
                </a:effectLst>
              </a:defRPr>
            </a:lvl1pPr>
          </a:lstStyle>
          <a:p>
            <a:r>
              <a:rPr lang="en-US" dirty="0"/>
              <a:t>Title Slide 2</a:t>
            </a:r>
          </a:p>
        </p:txBody>
      </p:sp>
      <p:sp>
        <p:nvSpPr>
          <p:cNvPr id="8" name="Subtitle 2">
            <a:extLst>
              <a:ext uri="{FF2B5EF4-FFF2-40B4-BE49-F238E27FC236}">
                <a16:creationId xmlns:a16="http://schemas.microsoft.com/office/drawing/2014/main" id="{F6C46E2F-BFDA-E046-9C9D-040515BB5C5E}"/>
              </a:ext>
            </a:extLst>
          </p:cNvPr>
          <p:cNvSpPr>
            <a:spLocks noGrp="1"/>
          </p:cNvSpPr>
          <p:nvPr>
            <p:ph type="subTitle" idx="1" hasCustomPrompt="1"/>
          </p:nvPr>
        </p:nvSpPr>
        <p:spPr>
          <a:xfrm>
            <a:off x="0" y="3889983"/>
            <a:ext cx="9144000" cy="1241425"/>
          </a:xfrm>
          <a:prstGeom prst="rect">
            <a:avLst/>
          </a:prstGeom>
        </p:spPr>
        <p:txBody>
          <a:bodyPr/>
          <a:lstStyle>
            <a:lvl1pPr marL="0" indent="0" algn="ctr">
              <a:buNone/>
              <a:defRPr sz="1800">
                <a:solidFill>
                  <a:schemeClr val="bg1"/>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p>
        </p:txBody>
      </p:sp>
    </p:spTree>
    <p:extLst>
      <p:ext uri="{BB962C8B-B14F-4D97-AF65-F5344CB8AC3E}">
        <p14:creationId xmlns:p14="http://schemas.microsoft.com/office/powerpoint/2010/main" val="838663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DC2B65B-8FAA-0249-8954-253BF46047DB}"/>
              </a:ext>
            </a:extLst>
          </p:cNvPr>
          <p:cNvSpPr>
            <a:spLocks noGrp="1"/>
          </p:cNvSpPr>
          <p:nvPr>
            <p:ph type="ctrTitle" hasCustomPrompt="1"/>
          </p:nvPr>
        </p:nvSpPr>
        <p:spPr>
          <a:xfrm>
            <a:off x="0" y="1930873"/>
            <a:ext cx="9144000" cy="1790700"/>
          </a:xfrm>
          <a:prstGeom prst="rect">
            <a:avLst/>
          </a:prstGeom>
        </p:spPr>
        <p:txBody>
          <a:bodyPr anchor="b"/>
          <a:lstStyle>
            <a:lvl1pPr algn="ctr">
              <a:defRPr sz="4800" b="1">
                <a:solidFill>
                  <a:schemeClr val="bg1"/>
                </a:solidFill>
                <a:effectLst>
                  <a:outerShdw blurRad="38100" dist="38100" dir="2700000" algn="tl">
                    <a:srgbClr val="000000">
                      <a:alpha val="43137"/>
                    </a:srgbClr>
                  </a:outerShdw>
                </a:effectLst>
              </a:defRPr>
            </a:lvl1pPr>
          </a:lstStyle>
          <a:p>
            <a:r>
              <a:rPr lang="en-US" dirty="0"/>
              <a:t>Title Slide 3</a:t>
            </a:r>
          </a:p>
        </p:txBody>
      </p:sp>
      <p:sp>
        <p:nvSpPr>
          <p:cNvPr id="8" name="Subtitle 2">
            <a:extLst>
              <a:ext uri="{FF2B5EF4-FFF2-40B4-BE49-F238E27FC236}">
                <a16:creationId xmlns:a16="http://schemas.microsoft.com/office/drawing/2014/main" id="{69D81565-A55C-0543-BE19-F328A3B4E113}"/>
              </a:ext>
            </a:extLst>
          </p:cNvPr>
          <p:cNvSpPr>
            <a:spLocks noGrp="1"/>
          </p:cNvSpPr>
          <p:nvPr>
            <p:ph type="subTitle" idx="1" hasCustomPrompt="1"/>
          </p:nvPr>
        </p:nvSpPr>
        <p:spPr>
          <a:xfrm>
            <a:off x="0" y="3889983"/>
            <a:ext cx="9144000" cy="1241425"/>
          </a:xfrm>
          <a:prstGeom prst="rect">
            <a:avLst/>
          </a:prstGeom>
        </p:spPr>
        <p:txBody>
          <a:bodyPr/>
          <a:lstStyle>
            <a:lvl1pPr marL="0" indent="0" algn="ctr">
              <a:buNone/>
              <a:defRPr sz="1800">
                <a:solidFill>
                  <a:schemeClr val="bg1"/>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p>
        </p:txBody>
      </p:sp>
    </p:spTree>
    <p:extLst>
      <p:ext uri="{BB962C8B-B14F-4D97-AF65-F5344CB8AC3E}">
        <p14:creationId xmlns:p14="http://schemas.microsoft.com/office/powerpoint/2010/main" val="1080208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CA41BCC-7AF5-6F41-9A86-44201D0DEA25}"/>
              </a:ext>
            </a:extLst>
          </p:cNvPr>
          <p:cNvSpPr>
            <a:spLocks noGrp="1"/>
          </p:cNvSpPr>
          <p:nvPr>
            <p:ph type="ctrTitle" hasCustomPrompt="1"/>
          </p:nvPr>
        </p:nvSpPr>
        <p:spPr>
          <a:xfrm>
            <a:off x="0" y="1930873"/>
            <a:ext cx="9144000" cy="1790700"/>
          </a:xfrm>
          <a:prstGeom prst="rect">
            <a:avLst/>
          </a:prstGeom>
        </p:spPr>
        <p:txBody>
          <a:bodyPr anchor="b"/>
          <a:lstStyle>
            <a:lvl1pPr algn="ctr">
              <a:defRPr sz="4800" b="1">
                <a:solidFill>
                  <a:schemeClr val="bg1"/>
                </a:solidFill>
                <a:effectLst>
                  <a:outerShdw blurRad="38100" dist="38100" dir="2700000" algn="tl">
                    <a:srgbClr val="000000">
                      <a:alpha val="43137"/>
                    </a:srgbClr>
                  </a:outerShdw>
                </a:effectLst>
              </a:defRPr>
            </a:lvl1pPr>
          </a:lstStyle>
          <a:p>
            <a:r>
              <a:rPr lang="en-US" dirty="0"/>
              <a:t>Title Slide 4</a:t>
            </a:r>
          </a:p>
        </p:txBody>
      </p:sp>
      <p:sp>
        <p:nvSpPr>
          <p:cNvPr id="8" name="Subtitle 2">
            <a:extLst>
              <a:ext uri="{FF2B5EF4-FFF2-40B4-BE49-F238E27FC236}">
                <a16:creationId xmlns:a16="http://schemas.microsoft.com/office/drawing/2014/main" id="{5E8812A0-1707-E146-8514-15986FD1BE42}"/>
              </a:ext>
            </a:extLst>
          </p:cNvPr>
          <p:cNvSpPr>
            <a:spLocks noGrp="1"/>
          </p:cNvSpPr>
          <p:nvPr>
            <p:ph type="subTitle" idx="1" hasCustomPrompt="1"/>
          </p:nvPr>
        </p:nvSpPr>
        <p:spPr>
          <a:xfrm>
            <a:off x="0" y="3889983"/>
            <a:ext cx="9144000" cy="1241425"/>
          </a:xfrm>
          <a:prstGeom prst="rect">
            <a:avLst/>
          </a:prstGeom>
        </p:spPr>
        <p:txBody>
          <a:bodyPr/>
          <a:lstStyle>
            <a:lvl1pPr marL="0" indent="0" algn="ctr">
              <a:buNone/>
              <a:defRPr sz="1800">
                <a:solidFill>
                  <a:schemeClr val="bg1"/>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p>
        </p:txBody>
      </p:sp>
    </p:spTree>
    <p:extLst>
      <p:ext uri="{BB962C8B-B14F-4D97-AF65-F5344CB8AC3E}">
        <p14:creationId xmlns:p14="http://schemas.microsoft.com/office/powerpoint/2010/main" val="2473288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9FACCA-EA83-594C-B8EA-E1FBC843A222}"/>
              </a:ext>
            </a:extLst>
          </p:cNvPr>
          <p:cNvSpPr>
            <a:spLocks noGrp="1"/>
          </p:cNvSpPr>
          <p:nvPr>
            <p:ph type="ctrTitle" hasCustomPrompt="1"/>
          </p:nvPr>
        </p:nvSpPr>
        <p:spPr>
          <a:xfrm>
            <a:off x="0" y="2349499"/>
            <a:ext cx="9144000" cy="1372073"/>
          </a:xfrm>
          <a:prstGeom prst="rect">
            <a:avLst/>
          </a:prstGeom>
        </p:spPr>
        <p:txBody>
          <a:bodyPr anchor="b"/>
          <a:lstStyle>
            <a:lvl1pPr algn="ctr">
              <a:defRPr sz="4800" b="1">
                <a:solidFill>
                  <a:schemeClr val="bg1"/>
                </a:solidFill>
                <a:effectLst>
                  <a:outerShdw blurRad="38100" dist="38100" dir="2700000" algn="tl">
                    <a:srgbClr val="000000">
                      <a:alpha val="43137"/>
                    </a:srgbClr>
                  </a:outerShdw>
                </a:effectLst>
              </a:defRPr>
            </a:lvl1pPr>
          </a:lstStyle>
          <a:p>
            <a:r>
              <a:rPr lang="en-US" dirty="0"/>
              <a:t>Title Slide 5</a:t>
            </a:r>
          </a:p>
        </p:txBody>
      </p:sp>
      <p:sp>
        <p:nvSpPr>
          <p:cNvPr id="8" name="Subtitle 2">
            <a:extLst>
              <a:ext uri="{FF2B5EF4-FFF2-40B4-BE49-F238E27FC236}">
                <a16:creationId xmlns:a16="http://schemas.microsoft.com/office/drawing/2014/main" id="{EF04D760-E77D-9B4C-840D-10E6080025D0}"/>
              </a:ext>
            </a:extLst>
          </p:cNvPr>
          <p:cNvSpPr>
            <a:spLocks noGrp="1"/>
          </p:cNvSpPr>
          <p:nvPr>
            <p:ph type="subTitle" idx="1" hasCustomPrompt="1"/>
          </p:nvPr>
        </p:nvSpPr>
        <p:spPr>
          <a:xfrm>
            <a:off x="0" y="3889983"/>
            <a:ext cx="9144000" cy="1241425"/>
          </a:xfrm>
          <a:prstGeom prst="rect">
            <a:avLst/>
          </a:prstGeom>
        </p:spPr>
        <p:txBody>
          <a:bodyPr/>
          <a:lstStyle>
            <a:lvl1pPr marL="0" indent="0" algn="ctr">
              <a:buNone/>
              <a:defRPr sz="1800">
                <a:solidFill>
                  <a:schemeClr val="bg1"/>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p>
        </p:txBody>
      </p:sp>
    </p:spTree>
    <p:extLst>
      <p:ext uri="{BB962C8B-B14F-4D97-AF65-F5344CB8AC3E}">
        <p14:creationId xmlns:p14="http://schemas.microsoft.com/office/powerpoint/2010/main" val="179823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F7390E9-E96C-0B43-BCE2-ACDC208A6BD2}"/>
              </a:ext>
            </a:extLst>
          </p:cNvPr>
          <p:cNvSpPr>
            <a:spLocks noGrp="1"/>
          </p:cNvSpPr>
          <p:nvPr>
            <p:ph type="ctrTitle" hasCustomPrompt="1"/>
          </p:nvPr>
        </p:nvSpPr>
        <p:spPr>
          <a:xfrm>
            <a:off x="0" y="2349499"/>
            <a:ext cx="9144000" cy="1372073"/>
          </a:xfrm>
          <a:prstGeom prst="rect">
            <a:avLst/>
          </a:prstGeom>
        </p:spPr>
        <p:txBody>
          <a:bodyPr anchor="b"/>
          <a:lstStyle>
            <a:lvl1pPr algn="ctr">
              <a:defRPr sz="4800" b="1">
                <a:solidFill>
                  <a:schemeClr val="bg1"/>
                </a:solidFill>
                <a:effectLst>
                  <a:outerShdw blurRad="38100" dist="38100" dir="2700000" algn="tl">
                    <a:srgbClr val="000000">
                      <a:alpha val="43137"/>
                    </a:srgbClr>
                  </a:outerShdw>
                </a:effectLst>
              </a:defRPr>
            </a:lvl1pPr>
          </a:lstStyle>
          <a:p>
            <a:r>
              <a:rPr lang="en-US" dirty="0"/>
              <a:t>Title Slide 6</a:t>
            </a:r>
          </a:p>
        </p:txBody>
      </p:sp>
      <p:sp>
        <p:nvSpPr>
          <p:cNvPr id="8" name="Subtitle 2">
            <a:extLst>
              <a:ext uri="{FF2B5EF4-FFF2-40B4-BE49-F238E27FC236}">
                <a16:creationId xmlns:a16="http://schemas.microsoft.com/office/drawing/2014/main" id="{614D53D1-228A-4849-A2D9-26ECBD604AC0}"/>
              </a:ext>
            </a:extLst>
          </p:cNvPr>
          <p:cNvSpPr>
            <a:spLocks noGrp="1"/>
          </p:cNvSpPr>
          <p:nvPr>
            <p:ph type="subTitle" idx="1" hasCustomPrompt="1"/>
          </p:nvPr>
        </p:nvSpPr>
        <p:spPr>
          <a:xfrm>
            <a:off x="0" y="3889983"/>
            <a:ext cx="9144000" cy="1241425"/>
          </a:xfrm>
          <a:prstGeom prst="rect">
            <a:avLst/>
          </a:prstGeom>
        </p:spPr>
        <p:txBody>
          <a:bodyPr/>
          <a:lstStyle>
            <a:lvl1pPr marL="0" indent="0" algn="ctr">
              <a:buNone/>
              <a:defRPr sz="1800">
                <a:solidFill>
                  <a:schemeClr val="bg1"/>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p>
        </p:txBody>
      </p:sp>
    </p:spTree>
    <p:extLst>
      <p:ext uri="{BB962C8B-B14F-4D97-AF65-F5344CB8AC3E}">
        <p14:creationId xmlns:p14="http://schemas.microsoft.com/office/powerpoint/2010/main" val="1827113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Content Slid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65CFD-12CF-A54E-9C31-8EF7E5D11BB4}"/>
              </a:ext>
            </a:extLst>
          </p:cNvPr>
          <p:cNvSpPr>
            <a:spLocks noGrp="1"/>
          </p:cNvSpPr>
          <p:nvPr>
            <p:ph type="ctrTitle" hasCustomPrompt="1"/>
          </p:nvPr>
        </p:nvSpPr>
        <p:spPr>
          <a:xfrm>
            <a:off x="628650" y="282575"/>
            <a:ext cx="7886700" cy="708025"/>
          </a:xfrm>
          <a:prstGeom prst="rect">
            <a:avLst/>
          </a:prstGeom>
        </p:spPr>
        <p:txBody>
          <a:bodyPr anchor="t"/>
          <a:lstStyle>
            <a:lvl1pPr algn="l">
              <a:defRPr sz="4800" b="1"/>
            </a:lvl1pPr>
          </a:lstStyle>
          <a:p>
            <a:r>
              <a:rPr lang="en-US" dirty="0"/>
              <a:t>Headline</a:t>
            </a:r>
          </a:p>
        </p:txBody>
      </p:sp>
      <p:sp>
        <p:nvSpPr>
          <p:cNvPr id="3" name="Subtitle 2">
            <a:extLst>
              <a:ext uri="{FF2B5EF4-FFF2-40B4-BE49-F238E27FC236}">
                <a16:creationId xmlns:a16="http://schemas.microsoft.com/office/drawing/2014/main" id="{5D97DC84-305C-EE4A-9415-7A1758E5DF3A}"/>
              </a:ext>
            </a:extLst>
          </p:cNvPr>
          <p:cNvSpPr>
            <a:spLocks noGrp="1"/>
          </p:cNvSpPr>
          <p:nvPr>
            <p:ph type="subTitle" idx="1" hasCustomPrompt="1"/>
          </p:nvPr>
        </p:nvSpPr>
        <p:spPr>
          <a:xfrm>
            <a:off x="628650" y="1231900"/>
            <a:ext cx="7886700" cy="320039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p>
        </p:txBody>
      </p:sp>
      <p:sp>
        <p:nvSpPr>
          <p:cNvPr id="4" name="Date Placeholder 3">
            <a:extLst>
              <a:ext uri="{FF2B5EF4-FFF2-40B4-BE49-F238E27FC236}">
                <a16:creationId xmlns:a16="http://schemas.microsoft.com/office/drawing/2014/main" id="{9FE8B2A0-21C6-E843-89C5-6272F54A50DA}"/>
              </a:ext>
            </a:extLst>
          </p:cNvPr>
          <p:cNvSpPr>
            <a:spLocks noGrp="1"/>
          </p:cNvSpPr>
          <p:nvPr>
            <p:ph type="dt" sz="half" idx="10"/>
          </p:nvPr>
        </p:nvSpPr>
        <p:spPr>
          <a:xfrm>
            <a:off x="628650" y="4767263"/>
            <a:ext cx="2057400" cy="274637"/>
          </a:xfrm>
          <a:prstGeom prst="rect">
            <a:avLst/>
          </a:prstGeom>
        </p:spPr>
        <p:txBody>
          <a:bodyPr/>
          <a:lstStyle>
            <a:lvl1pPr>
              <a:defRPr sz="1200">
                <a:solidFill>
                  <a:schemeClr val="bg1"/>
                </a:solidFill>
              </a:defRPr>
            </a:lvl1pPr>
          </a:lstStyle>
          <a:p>
            <a:fld id="{D4E41C59-817F-6E46-BBB4-2C7072CA1A60}" type="datetimeFigureOut">
              <a:rPr lang="en-US" smtClean="0"/>
              <a:pPr/>
              <a:t>11/1/2020</a:t>
            </a:fld>
            <a:endParaRPr lang="en-US" dirty="0"/>
          </a:p>
        </p:txBody>
      </p:sp>
      <p:sp>
        <p:nvSpPr>
          <p:cNvPr id="5" name="Footer Placeholder 4">
            <a:extLst>
              <a:ext uri="{FF2B5EF4-FFF2-40B4-BE49-F238E27FC236}">
                <a16:creationId xmlns:a16="http://schemas.microsoft.com/office/drawing/2014/main" id="{CB296712-5196-5043-B0A3-0B72B1784AD4}"/>
              </a:ext>
            </a:extLst>
          </p:cNvPr>
          <p:cNvSpPr>
            <a:spLocks noGrp="1"/>
          </p:cNvSpPr>
          <p:nvPr>
            <p:ph type="ftr" sz="quarter" idx="11"/>
          </p:nvPr>
        </p:nvSpPr>
        <p:spPr>
          <a:xfrm>
            <a:off x="3028950" y="4767263"/>
            <a:ext cx="3086100" cy="274637"/>
          </a:xfrm>
          <a:prstGeom prst="rect">
            <a:avLst/>
          </a:prstGeom>
        </p:spPr>
        <p:txBody>
          <a:bodyPr/>
          <a:lstStyle>
            <a:lvl1pPr>
              <a:defRPr sz="1200">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6F76041A-07B9-4B41-8C62-4C35350BD24F}"/>
              </a:ext>
            </a:extLst>
          </p:cNvPr>
          <p:cNvSpPr>
            <a:spLocks noGrp="1"/>
          </p:cNvSpPr>
          <p:nvPr>
            <p:ph type="sldNum" sz="quarter" idx="12"/>
          </p:nvPr>
        </p:nvSpPr>
        <p:spPr>
          <a:xfrm>
            <a:off x="6457950" y="4767263"/>
            <a:ext cx="501650" cy="274637"/>
          </a:xfrm>
          <a:prstGeom prst="rect">
            <a:avLst/>
          </a:prstGeom>
        </p:spPr>
        <p:txBody>
          <a:bodyPr/>
          <a:lstStyle>
            <a:lvl1pPr>
              <a:defRPr sz="1200">
                <a:solidFill>
                  <a:schemeClr val="bg1"/>
                </a:solidFill>
              </a:defRPr>
            </a:lvl1pPr>
          </a:lstStyle>
          <a:p>
            <a:fld id="{77A17C51-14D8-4645-A883-06E5A4811B80}" type="slidenum">
              <a:rPr lang="en-US" smtClean="0"/>
              <a:pPr/>
              <a:t>‹#›</a:t>
            </a:fld>
            <a:endParaRPr lang="en-US" dirty="0"/>
          </a:p>
        </p:txBody>
      </p:sp>
    </p:spTree>
    <p:extLst>
      <p:ext uri="{BB962C8B-B14F-4D97-AF65-F5344CB8AC3E}">
        <p14:creationId xmlns:p14="http://schemas.microsoft.com/office/powerpoint/2010/main" val="4112148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Slide 2">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F468A4-BD74-E74E-97F9-BAE31BF0BB9A}"/>
              </a:ext>
            </a:extLst>
          </p:cNvPr>
          <p:cNvSpPr>
            <a:spLocks noGrp="1"/>
          </p:cNvSpPr>
          <p:nvPr>
            <p:ph type="ctrTitle" hasCustomPrompt="1"/>
          </p:nvPr>
        </p:nvSpPr>
        <p:spPr>
          <a:xfrm>
            <a:off x="628650" y="282575"/>
            <a:ext cx="7886700" cy="708025"/>
          </a:xfrm>
          <a:prstGeom prst="rect">
            <a:avLst/>
          </a:prstGeom>
        </p:spPr>
        <p:txBody>
          <a:bodyPr anchor="t"/>
          <a:lstStyle>
            <a:lvl1pPr algn="l">
              <a:defRPr sz="4800" b="1"/>
            </a:lvl1pPr>
          </a:lstStyle>
          <a:p>
            <a:r>
              <a:rPr lang="en-US" dirty="0"/>
              <a:t>Headline</a:t>
            </a:r>
          </a:p>
        </p:txBody>
      </p:sp>
      <p:sp>
        <p:nvSpPr>
          <p:cNvPr id="8" name="Subtitle 2">
            <a:extLst>
              <a:ext uri="{FF2B5EF4-FFF2-40B4-BE49-F238E27FC236}">
                <a16:creationId xmlns:a16="http://schemas.microsoft.com/office/drawing/2014/main" id="{0ED46B09-44A9-744C-AF26-69AF275BE86C}"/>
              </a:ext>
            </a:extLst>
          </p:cNvPr>
          <p:cNvSpPr>
            <a:spLocks noGrp="1"/>
          </p:cNvSpPr>
          <p:nvPr>
            <p:ph type="subTitle" idx="1" hasCustomPrompt="1"/>
          </p:nvPr>
        </p:nvSpPr>
        <p:spPr>
          <a:xfrm>
            <a:off x="628650" y="1231900"/>
            <a:ext cx="7886700" cy="320039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p>
        </p:txBody>
      </p:sp>
      <p:sp>
        <p:nvSpPr>
          <p:cNvPr id="9" name="Date Placeholder 3">
            <a:extLst>
              <a:ext uri="{FF2B5EF4-FFF2-40B4-BE49-F238E27FC236}">
                <a16:creationId xmlns:a16="http://schemas.microsoft.com/office/drawing/2014/main" id="{387881FB-C1B8-CF40-B93F-4D8B07FC2B0A}"/>
              </a:ext>
            </a:extLst>
          </p:cNvPr>
          <p:cNvSpPr>
            <a:spLocks noGrp="1"/>
          </p:cNvSpPr>
          <p:nvPr>
            <p:ph type="dt" sz="half" idx="10"/>
          </p:nvPr>
        </p:nvSpPr>
        <p:spPr>
          <a:xfrm>
            <a:off x="628650" y="4767263"/>
            <a:ext cx="2057400" cy="274637"/>
          </a:xfrm>
          <a:prstGeom prst="rect">
            <a:avLst/>
          </a:prstGeom>
        </p:spPr>
        <p:txBody>
          <a:bodyPr/>
          <a:lstStyle>
            <a:lvl1pPr>
              <a:defRPr sz="1200">
                <a:solidFill>
                  <a:schemeClr val="bg1"/>
                </a:solidFill>
              </a:defRPr>
            </a:lvl1pPr>
          </a:lstStyle>
          <a:p>
            <a:fld id="{D4E41C59-817F-6E46-BBB4-2C7072CA1A60}" type="datetimeFigureOut">
              <a:rPr lang="en-US" smtClean="0"/>
              <a:pPr/>
              <a:t>11/1/2020</a:t>
            </a:fld>
            <a:endParaRPr lang="en-US" dirty="0"/>
          </a:p>
        </p:txBody>
      </p:sp>
      <p:sp>
        <p:nvSpPr>
          <p:cNvPr id="10" name="Footer Placeholder 4">
            <a:extLst>
              <a:ext uri="{FF2B5EF4-FFF2-40B4-BE49-F238E27FC236}">
                <a16:creationId xmlns:a16="http://schemas.microsoft.com/office/drawing/2014/main" id="{1424106D-A7EB-4C44-B55F-518F0B14D560}"/>
              </a:ext>
            </a:extLst>
          </p:cNvPr>
          <p:cNvSpPr>
            <a:spLocks noGrp="1"/>
          </p:cNvSpPr>
          <p:nvPr>
            <p:ph type="ftr" sz="quarter" idx="11"/>
          </p:nvPr>
        </p:nvSpPr>
        <p:spPr>
          <a:xfrm>
            <a:off x="3028950" y="4767263"/>
            <a:ext cx="3086100" cy="274637"/>
          </a:xfrm>
          <a:prstGeom prst="rect">
            <a:avLst/>
          </a:prstGeom>
        </p:spPr>
        <p:txBody>
          <a:bodyPr/>
          <a:lstStyle>
            <a:lvl1pPr>
              <a:defRPr sz="1200">
                <a:solidFill>
                  <a:schemeClr val="bg1"/>
                </a:solidFill>
              </a:defRPr>
            </a:lvl1pPr>
          </a:lstStyle>
          <a:p>
            <a:endParaRPr lang="en-US" dirty="0"/>
          </a:p>
        </p:txBody>
      </p:sp>
      <p:sp>
        <p:nvSpPr>
          <p:cNvPr id="11" name="Slide Number Placeholder 5">
            <a:extLst>
              <a:ext uri="{FF2B5EF4-FFF2-40B4-BE49-F238E27FC236}">
                <a16:creationId xmlns:a16="http://schemas.microsoft.com/office/drawing/2014/main" id="{17B24749-F4B0-DD49-9355-73B14A33E997}"/>
              </a:ext>
            </a:extLst>
          </p:cNvPr>
          <p:cNvSpPr>
            <a:spLocks noGrp="1"/>
          </p:cNvSpPr>
          <p:nvPr>
            <p:ph type="sldNum" sz="quarter" idx="12"/>
          </p:nvPr>
        </p:nvSpPr>
        <p:spPr>
          <a:xfrm>
            <a:off x="6457950" y="4767263"/>
            <a:ext cx="501650" cy="274637"/>
          </a:xfrm>
          <a:prstGeom prst="rect">
            <a:avLst/>
          </a:prstGeom>
        </p:spPr>
        <p:txBody>
          <a:bodyPr/>
          <a:lstStyle>
            <a:lvl1pPr>
              <a:defRPr sz="1200">
                <a:solidFill>
                  <a:schemeClr val="bg1"/>
                </a:solidFill>
              </a:defRPr>
            </a:lvl1pPr>
          </a:lstStyle>
          <a:p>
            <a:fld id="{77A17C51-14D8-4645-A883-06E5A4811B80}" type="slidenum">
              <a:rPr lang="en-US" smtClean="0"/>
              <a:pPr/>
              <a:t>‹#›</a:t>
            </a:fld>
            <a:endParaRPr lang="en-US" dirty="0"/>
          </a:p>
        </p:txBody>
      </p:sp>
    </p:spTree>
    <p:extLst>
      <p:ext uri="{BB962C8B-B14F-4D97-AF65-F5344CB8AC3E}">
        <p14:creationId xmlns:p14="http://schemas.microsoft.com/office/powerpoint/2010/main" val="10648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Slide 3">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E9C33DA-93E5-B044-85C1-089D0A5276F6}"/>
              </a:ext>
            </a:extLst>
          </p:cNvPr>
          <p:cNvSpPr>
            <a:spLocks noGrp="1"/>
          </p:cNvSpPr>
          <p:nvPr>
            <p:ph type="ctrTitle" hasCustomPrompt="1"/>
          </p:nvPr>
        </p:nvSpPr>
        <p:spPr>
          <a:xfrm>
            <a:off x="628650" y="282575"/>
            <a:ext cx="7886700" cy="708025"/>
          </a:xfrm>
          <a:prstGeom prst="rect">
            <a:avLst/>
          </a:prstGeom>
        </p:spPr>
        <p:txBody>
          <a:bodyPr anchor="t"/>
          <a:lstStyle>
            <a:lvl1pPr algn="l">
              <a:defRPr sz="4800" b="1"/>
            </a:lvl1pPr>
          </a:lstStyle>
          <a:p>
            <a:r>
              <a:rPr lang="en-US" dirty="0"/>
              <a:t>Headline</a:t>
            </a:r>
          </a:p>
        </p:txBody>
      </p:sp>
      <p:sp>
        <p:nvSpPr>
          <p:cNvPr id="8" name="Subtitle 2">
            <a:extLst>
              <a:ext uri="{FF2B5EF4-FFF2-40B4-BE49-F238E27FC236}">
                <a16:creationId xmlns:a16="http://schemas.microsoft.com/office/drawing/2014/main" id="{40C05EE1-1720-1B4F-968F-0165A0C9D312}"/>
              </a:ext>
            </a:extLst>
          </p:cNvPr>
          <p:cNvSpPr>
            <a:spLocks noGrp="1"/>
          </p:cNvSpPr>
          <p:nvPr>
            <p:ph type="subTitle" idx="1" hasCustomPrompt="1"/>
          </p:nvPr>
        </p:nvSpPr>
        <p:spPr>
          <a:xfrm>
            <a:off x="628650" y="1231900"/>
            <a:ext cx="7886700" cy="320039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p>
        </p:txBody>
      </p:sp>
      <p:sp>
        <p:nvSpPr>
          <p:cNvPr id="9" name="Date Placeholder 3">
            <a:extLst>
              <a:ext uri="{FF2B5EF4-FFF2-40B4-BE49-F238E27FC236}">
                <a16:creationId xmlns:a16="http://schemas.microsoft.com/office/drawing/2014/main" id="{88D6D77B-E7A6-3F45-B0C8-88FD9AD1BCC0}"/>
              </a:ext>
            </a:extLst>
          </p:cNvPr>
          <p:cNvSpPr>
            <a:spLocks noGrp="1"/>
          </p:cNvSpPr>
          <p:nvPr>
            <p:ph type="dt" sz="half" idx="10"/>
          </p:nvPr>
        </p:nvSpPr>
        <p:spPr>
          <a:xfrm>
            <a:off x="628650" y="4767263"/>
            <a:ext cx="2057400" cy="274637"/>
          </a:xfrm>
          <a:prstGeom prst="rect">
            <a:avLst/>
          </a:prstGeom>
        </p:spPr>
        <p:txBody>
          <a:bodyPr/>
          <a:lstStyle>
            <a:lvl1pPr>
              <a:defRPr sz="1200">
                <a:solidFill>
                  <a:schemeClr val="bg1"/>
                </a:solidFill>
              </a:defRPr>
            </a:lvl1pPr>
          </a:lstStyle>
          <a:p>
            <a:fld id="{D4E41C59-817F-6E46-BBB4-2C7072CA1A60}" type="datetimeFigureOut">
              <a:rPr lang="en-US" smtClean="0"/>
              <a:pPr/>
              <a:t>11/1/2020</a:t>
            </a:fld>
            <a:endParaRPr lang="en-US" dirty="0"/>
          </a:p>
        </p:txBody>
      </p:sp>
      <p:sp>
        <p:nvSpPr>
          <p:cNvPr id="10" name="Footer Placeholder 4">
            <a:extLst>
              <a:ext uri="{FF2B5EF4-FFF2-40B4-BE49-F238E27FC236}">
                <a16:creationId xmlns:a16="http://schemas.microsoft.com/office/drawing/2014/main" id="{80FD8F7B-6A85-B343-BE53-3E1E47C74D7B}"/>
              </a:ext>
            </a:extLst>
          </p:cNvPr>
          <p:cNvSpPr>
            <a:spLocks noGrp="1"/>
          </p:cNvSpPr>
          <p:nvPr>
            <p:ph type="ftr" sz="quarter" idx="11"/>
          </p:nvPr>
        </p:nvSpPr>
        <p:spPr>
          <a:xfrm>
            <a:off x="3028950" y="4767263"/>
            <a:ext cx="3086100" cy="274637"/>
          </a:xfrm>
          <a:prstGeom prst="rect">
            <a:avLst/>
          </a:prstGeom>
        </p:spPr>
        <p:txBody>
          <a:bodyPr/>
          <a:lstStyle>
            <a:lvl1pPr>
              <a:defRPr sz="1200">
                <a:solidFill>
                  <a:schemeClr val="bg1"/>
                </a:solidFill>
              </a:defRPr>
            </a:lvl1pPr>
          </a:lstStyle>
          <a:p>
            <a:endParaRPr lang="en-US" dirty="0"/>
          </a:p>
        </p:txBody>
      </p:sp>
      <p:sp>
        <p:nvSpPr>
          <p:cNvPr id="11" name="Slide Number Placeholder 5">
            <a:extLst>
              <a:ext uri="{FF2B5EF4-FFF2-40B4-BE49-F238E27FC236}">
                <a16:creationId xmlns:a16="http://schemas.microsoft.com/office/drawing/2014/main" id="{FC26DDDB-4B0C-984F-8E73-E9AE69E2D29A}"/>
              </a:ext>
            </a:extLst>
          </p:cNvPr>
          <p:cNvSpPr>
            <a:spLocks noGrp="1"/>
          </p:cNvSpPr>
          <p:nvPr>
            <p:ph type="sldNum" sz="quarter" idx="12"/>
          </p:nvPr>
        </p:nvSpPr>
        <p:spPr>
          <a:xfrm>
            <a:off x="6457950" y="4767263"/>
            <a:ext cx="501650" cy="274637"/>
          </a:xfrm>
          <a:prstGeom prst="rect">
            <a:avLst/>
          </a:prstGeom>
        </p:spPr>
        <p:txBody>
          <a:bodyPr/>
          <a:lstStyle>
            <a:lvl1pPr>
              <a:defRPr sz="1200">
                <a:solidFill>
                  <a:schemeClr val="bg1"/>
                </a:solidFill>
              </a:defRPr>
            </a:lvl1pPr>
          </a:lstStyle>
          <a:p>
            <a:fld id="{77A17C51-14D8-4645-A883-06E5A4811B80}" type="slidenum">
              <a:rPr lang="en-US" smtClean="0"/>
              <a:pPr/>
              <a:t>‹#›</a:t>
            </a:fld>
            <a:endParaRPr lang="en-US" dirty="0"/>
          </a:p>
        </p:txBody>
      </p:sp>
    </p:spTree>
    <p:extLst>
      <p:ext uri="{BB962C8B-B14F-4D97-AF65-F5344CB8AC3E}">
        <p14:creationId xmlns:p14="http://schemas.microsoft.com/office/powerpoint/2010/main" val="6829725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2.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4.xml"/><Relationship Id="rId1" Type="http://schemas.openxmlformats.org/officeDocument/2006/relationships/slideLayout" Target="../slideLayouts/slideLayout4.xml"/><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5.xml"/><Relationship Id="rId1" Type="http://schemas.openxmlformats.org/officeDocument/2006/relationships/slideLayout" Target="../slideLayouts/slideLayout5.xml"/><Relationship Id="rId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6.xml"/><Relationship Id="rId1" Type="http://schemas.openxmlformats.org/officeDocument/2006/relationships/slideLayout" Target="../slideLayouts/slideLayout6.xml"/><Relationship Id="rId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7.xml"/><Relationship Id="rId1" Type="http://schemas.openxmlformats.org/officeDocument/2006/relationships/slideLayout" Target="../slideLayouts/slideLayout7.xml"/><Relationship Id="rId4" Type="http://schemas.openxmlformats.org/officeDocument/2006/relationships/image" Target="../media/image8.jp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8.xml"/><Relationship Id="rId1" Type="http://schemas.openxmlformats.org/officeDocument/2006/relationships/slideLayout" Target="../slideLayouts/slideLayout8.xml"/><Relationship Id="rId4" Type="http://schemas.openxmlformats.org/officeDocument/2006/relationships/image" Target="../media/image8.jp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9.xml"/><Relationship Id="rId1" Type="http://schemas.openxmlformats.org/officeDocument/2006/relationships/slideLayout" Target="../slideLayouts/slideLayout9.xml"/><Relationship Id="rId4" Type="http://schemas.openxmlformats.org/officeDocument/2006/relationships/image" Target="../media/image8.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E1E7030-F1AF-9742-8555-F52F926CFDE7}"/>
              </a:ext>
            </a:extLst>
          </p:cNvPr>
          <p:cNvPicPr>
            <a:picLocks noChangeAspect="1"/>
          </p:cNvPicPr>
          <p:nvPr userDrawn="1"/>
        </p:nvPicPr>
        <p:blipFill rotWithShape="1">
          <a:blip r:embed="rId3" cstate="print">
            <a:alphaModFix/>
            <a:extLst>
              <a:ext uri="{28A0092B-C50C-407E-A947-70E740481C1C}">
                <a14:useLocalDpi xmlns:a14="http://schemas.microsoft.com/office/drawing/2010/main"/>
              </a:ext>
            </a:extLst>
          </a:blip>
          <a:srcRect t="8706"/>
          <a:stretch/>
        </p:blipFill>
        <p:spPr>
          <a:xfrm>
            <a:off x="-4412" y="0"/>
            <a:ext cx="9148411" cy="5143500"/>
          </a:xfrm>
          <a:prstGeom prst="rect">
            <a:avLst/>
          </a:prstGeom>
        </p:spPr>
      </p:pic>
      <p:sp>
        <p:nvSpPr>
          <p:cNvPr id="8" name="Rectangle 7">
            <a:extLst>
              <a:ext uri="{FF2B5EF4-FFF2-40B4-BE49-F238E27FC236}">
                <a16:creationId xmlns:a16="http://schemas.microsoft.com/office/drawing/2014/main" id="{30E02169-D096-2443-B36B-3E80296FE981}"/>
              </a:ext>
            </a:extLst>
          </p:cNvPr>
          <p:cNvSpPr/>
          <p:nvPr userDrawn="1"/>
        </p:nvSpPr>
        <p:spPr>
          <a:xfrm>
            <a:off x="0" y="2171700"/>
            <a:ext cx="9144000" cy="2971800"/>
          </a:xfrm>
          <a:prstGeom prst="rect">
            <a:avLst/>
          </a:prstGeom>
          <a:gradFill>
            <a:gsLst>
              <a:gs pos="0">
                <a:schemeClr val="accent1">
                  <a:alpha val="0"/>
                  <a:lumMod val="0"/>
                </a:schemeClr>
              </a:gs>
              <a:gs pos="100000">
                <a:srgbClr val="00264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9A3FE52-0691-B649-B126-B81FDFC60851}"/>
              </a:ext>
            </a:extLst>
          </p:cNvPr>
          <p:cNvPicPr>
            <a:picLocks noChangeAspect="1"/>
          </p:cNvPicPr>
          <p:nvPr userDrawn="1"/>
        </p:nvPicPr>
        <p:blipFill>
          <a:blip r:embed="rId4"/>
          <a:stretch>
            <a:fillRect/>
          </a:stretch>
        </p:blipFill>
        <p:spPr>
          <a:xfrm>
            <a:off x="3930650" y="563785"/>
            <a:ext cx="1282700" cy="1367088"/>
          </a:xfrm>
          <a:prstGeom prst="rect">
            <a:avLst/>
          </a:prstGeom>
        </p:spPr>
      </p:pic>
    </p:spTree>
    <p:extLst>
      <p:ext uri="{BB962C8B-B14F-4D97-AF65-F5344CB8AC3E}">
        <p14:creationId xmlns:p14="http://schemas.microsoft.com/office/powerpoint/2010/main" val="1332491708"/>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8878F98-F338-1D4F-8CD3-A202EF6366B7}"/>
              </a:ext>
            </a:extLst>
          </p:cNvPr>
          <p:cNvPicPr>
            <a:picLocks noChangeAspect="1"/>
          </p:cNvPicPr>
          <p:nvPr userDrawn="1"/>
        </p:nvPicPr>
        <p:blipFill rotWithShape="1">
          <a:blip r:embed="rId3"/>
          <a:srcRect t="90864"/>
          <a:stretch/>
        </p:blipFill>
        <p:spPr>
          <a:xfrm>
            <a:off x="0" y="4673600"/>
            <a:ext cx="9144000" cy="469900"/>
          </a:xfrm>
          <a:prstGeom prst="rect">
            <a:avLst/>
          </a:prstGeom>
        </p:spPr>
      </p:pic>
    </p:spTree>
    <p:extLst>
      <p:ext uri="{BB962C8B-B14F-4D97-AF65-F5344CB8AC3E}">
        <p14:creationId xmlns:p14="http://schemas.microsoft.com/office/powerpoint/2010/main" val="1976456393"/>
      </p:ext>
    </p:extLst>
  </p:cSld>
  <p:clrMap bg1="lt1" tx1="dk1" bg2="lt2" tx2="dk2" accent1="accent1" accent2="accent2" accent3="accent3" accent4="accent4" accent5="accent5" accent6="accent6" hlink="hlink" folHlink="folHlink"/>
  <p:sldLayoutIdLst>
    <p:sldLayoutId id="21474836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564F44-1788-FD46-88C8-2484912F0CE2}"/>
              </a:ext>
            </a:extLst>
          </p:cNvPr>
          <p:cNvPicPr>
            <a:picLocks noChangeAspect="1"/>
          </p:cNvPicPr>
          <p:nvPr userDrawn="1"/>
        </p:nvPicPr>
        <p:blipFill rotWithShape="1">
          <a:blip r:embed="rId3" cstate="print">
            <a:alphaModFix/>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a:xfrm>
            <a:off x="-2" y="0"/>
            <a:ext cx="9144002" cy="5148072"/>
          </a:xfrm>
          <a:prstGeom prst="rect">
            <a:avLst/>
          </a:prstGeom>
        </p:spPr>
      </p:pic>
      <p:sp>
        <p:nvSpPr>
          <p:cNvPr id="7" name="Rectangle 6">
            <a:extLst>
              <a:ext uri="{FF2B5EF4-FFF2-40B4-BE49-F238E27FC236}">
                <a16:creationId xmlns:a16="http://schemas.microsoft.com/office/drawing/2014/main" id="{2ED8F15E-80F9-2C4E-8A78-0BBA02D32F13}"/>
              </a:ext>
            </a:extLst>
          </p:cNvPr>
          <p:cNvSpPr/>
          <p:nvPr userDrawn="1"/>
        </p:nvSpPr>
        <p:spPr>
          <a:xfrm>
            <a:off x="648" y="0"/>
            <a:ext cx="9143352" cy="5143503"/>
          </a:xfrm>
          <a:prstGeom prst="rect">
            <a:avLst/>
          </a:prstGeom>
          <a:solidFill>
            <a:srgbClr val="0E1D4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74C"/>
              </a:solidFill>
            </a:endParaRPr>
          </a:p>
        </p:txBody>
      </p:sp>
      <p:pic>
        <p:nvPicPr>
          <p:cNvPr id="9" name="Picture 8">
            <a:extLst>
              <a:ext uri="{FF2B5EF4-FFF2-40B4-BE49-F238E27FC236}">
                <a16:creationId xmlns:a16="http://schemas.microsoft.com/office/drawing/2014/main" id="{CA0E9E46-D8FA-564E-8C94-CA303553643B}"/>
              </a:ext>
            </a:extLst>
          </p:cNvPr>
          <p:cNvPicPr>
            <a:picLocks noChangeAspect="1"/>
          </p:cNvPicPr>
          <p:nvPr userDrawn="1"/>
        </p:nvPicPr>
        <p:blipFill>
          <a:blip r:embed="rId5"/>
          <a:stretch>
            <a:fillRect/>
          </a:stretch>
        </p:blipFill>
        <p:spPr>
          <a:xfrm>
            <a:off x="3930650" y="563785"/>
            <a:ext cx="1282700" cy="1367088"/>
          </a:xfrm>
          <a:prstGeom prst="rect">
            <a:avLst/>
          </a:prstGeom>
        </p:spPr>
      </p:pic>
    </p:spTree>
    <p:extLst>
      <p:ext uri="{BB962C8B-B14F-4D97-AF65-F5344CB8AC3E}">
        <p14:creationId xmlns:p14="http://schemas.microsoft.com/office/powerpoint/2010/main" val="3484938212"/>
      </p:ext>
    </p:extLst>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6EA2E64-B1D8-2F4E-A3D6-ECCFAD415A15}"/>
              </a:ext>
            </a:extLst>
          </p:cNvPr>
          <p:cNvPicPr>
            <a:picLocks noChangeAspect="1"/>
          </p:cNvPicPr>
          <p:nvPr userDrawn="1"/>
        </p:nvPicPr>
        <p:blipFill rotWithShape="1">
          <a:blip r:embed="rId3" cstate="print">
            <a:alphaModFix/>
            <a:extLst>
              <a:ext uri="{28A0092B-C50C-407E-A947-70E740481C1C}">
                <a14:useLocalDpi xmlns:a14="http://schemas.microsoft.com/office/drawing/2010/main"/>
              </a:ext>
            </a:extLst>
          </a:blip>
          <a:srcRect t="8609"/>
          <a:stretch/>
        </p:blipFill>
        <p:spPr>
          <a:xfrm rot="10800000">
            <a:off x="5427" y="0"/>
            <a:ext cx="9138573" cy="5143500"/>
          </a:xfrm>
          <a:prstGeom prst="rect">
            <a:avLst/>
          </a:prstGeom>
        </p:spPr>
      </p:pic>
      <p:pic>
        <p:nvPicPr>
          <p:cNvPr id="8" name="Picture 7">
            <a:extLst>
              <a:ext uri="{FF2B5EF4-FFF2-40B4-BE49-F238E27FC236}">
                <a16:creationId xmlns:a16="http://schemas.microsoft.com/office/drawing/2014/main" id="{63BE5DB8-FB30-034E-84C7-336A4F44D5FE}"/>
              </a:ext>
            </a:extLst>
          </p:cNvPr>
          <p:cNvPicPr>
            <a:picLocks noChangeAspect="1"/>
          </p:cNvPicPr>
          <p:nvPr userDrawn="1"/>
        </p:nvPicPr>
        <p:blipFill>
          <a:blip r:embed="rId4"/>
          <a:stretch>
            <a:fillRect/>
          </a:stretch>
        </p:blipFill>
        <p:spPr>
          <a:xfrm>
            <a:off x="3930650" y="970185"/>
            <a:ext cx="1282700" cy="1367088"/>
          </a:xfrm>
          <a:prstGeom prst="rect">
            <a:avLst/>
          </a:prstGeom>
        </p:spPr>
      </p:pic>
    </p:spTree>
    <p:extLst>
      <p:ext uri="{BB962C8B-B14F-4D97-AF65-F5344CB8AC3E}">
        <p14:creationId xmlns:p14="http://schemas.microsoft.com/office/powerpoint/2010/main" val="1584723070"/>
      </p:ext>
    </p:extLst>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2CB7BEF-8E69-D24A-A647-D04B95642D23}"/>
              </a:ext>
            </a:extLst>
          </p:cNvPr>
          <p:cNvPicPr>
            <a:picLocks noChangeAspect="1"/>
          </p:cNvPicPr>
          <p:nvPr userDrawn="1"/>
        </p:nvPicPr>
        <p:blipFill rotWithShape="1">
          <a:blip r:embed="rId3" cstate="print">
            <a:alphaModFix/>
            <a:extLst>
              <a:ext uri="{BEBA8EAE-BF5A-486C-A8C5-ECC9F3942E4B}">
                <a14:imgProps xmlns:a14="http://schemas.microsoft.com/office/drawing/2010/main">
                  <a14:imgLayer>
                    <a14:imgEffect>
                      <a14:saturation sat="0"/>
                    </a14:imgEffect>
                  </a14:imgLayer>
                </a14:imgProps>
              </a:ext>
              <a:ext uri="{28A0092B-C50C-407E-A947-70E740481C1C}">
                <a14:useLocalDpi xmlns:a14="http://schemas.microsoft.com/office/drawing/2010/main"/>
              </a:ext>
            </a:extLst>
          </a:blip>
          <a:srcRect t="8609"/>
          <a:stretch/>
        </p:blipFill>
        <p:spPr>
          <a:xfrm rot="10800000">
            <a:off x="5427" y="0"/>
            <a:ext cx="9138573" cy="5143500"/>
          </a:xfrm>
          <a:prstGeom prst="rect">
            <a:avLst/>
          </a:prstGeom>
        </p:spPr>
      </p:pic>
      <p:sp>
        <p:nvSpPr>
          <p:cNvPr id="9" name="Rectangle 8">
            <a:extLst>
              <a:ext uri="{FF2B5EF4-FFF2-40B4-BE49-F238E27FC236}">
                <a16:creationId xmlns:a16="http://schemas.microsoft.com/office/drawing/2014/main" id="{636D67A0-FAD3-2C41-A10B-5C16C8BE3C06}"/>
              </a:ext>
            </a:extLst>
          </p:cNvPr>
          <p:cNvSpPr/>
          <p:nvPr userDrawn="1"/>
        </p:nvSpPr>
        <p:spPr>
          <a:xfrm>
            <a:off x="648" y="0"/>
            <a:ext cx="9143352" cy="5143503"/>
          </a:xfrm>
          <a:prstGeom prst="rect">
            <a:avLst/>
          </a:prstGeom>
          <a:solidFill>
            <a:srgbClr val="0E1D4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74C"/>
              </a:solidFill>
            </a:endParaRPr>
          </a:p>
        </p:txBody>
      </p:sp>
      <p:pic>
        <p:nvPicPr>
          <p:cNvPr id="8" name="Picture 7">
            <a:extLst>
              <a:ext uri="{FF2B5EF4-FFF2-40B4-BE49-F238E27FC236}">
                <a16:creationId xmlns:a16="http://schemas.microsoft.com/office/drawing/2014/main" id="{79CCD4EC-D482-F446-9591-DDD455DD602F}"/>
              </a:ext>
            </a:extLst>
          </p:cNvPr>
          <p:cNvPicPr>
            <a:picLocks noChangeAspect="1"/>
          </p:cNvPicPr>
          <p:nvPr userDrawn="1"/>
        </p:nvPicPr>
        <p:blipFill>
          <a:blip r:embed="rId4"/>
          <a:stretch>
            <a:fillRect/>
          </a:stretch>
        </p:blipFill>
        <p:spPr>
          <a:xfrm>
            <a:off x="3930650" y="970185"/>
            <a:ext cx="1282700" cy="1367088"/>
          </a:xfrm>
          <a:prstGeom prst="rect">
            <a:avLst/>
          </a:prstGeom>
        </p:spPr>
      </p:pic>
    </p:spTree>
    <p:extLst>
      <p:ext uri="{BB962C8B-B14F-4D97-AF65-F5344CB8AC3E}">
        <p14:creationId xmlns:p14="http://schemas.microsoft.com/office/powerpoint/2010/main" val="954471920"/>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E2788EE-9ED0-994D-A482-73968590915A}"/>
              </a:ext>
            </a:extLst>
          </p:cNvPr>
          <p:cNvPicPr>
            <a:picLocks noChangeAspect="1"/>
          </p:cNvPicPr>
          <p:nvPr userDrawn="1"/>
        </p:nvPicPr>
        <p:blipFill rotWithShape="1">
          <a:blip r:embed="rId3" cstate="print">
            <a:alphaModFix/>
            <a:extLst>
              <a:ext uri="{28A0092B-C50C-407E-A947-70E740481C1C}">
                <a14:useLocalDpi xmlns:a14="http://schemas.microsoft.com/office/drawing/2010/main"/>
              </a:ext>
            </a:extLst>
          </a:blip>
          <a:srcRect t="8706"/>
          <a:stretch/>
        </p:blipFill>
        <p:spPr>
          <a:xfrm>
            <a:off x="-4412" y="0"/>
            <a:ext cx="9148411" cy="5143500"/>
          </a:xfrm>
          <a:prstGeom prst="rect">
            <a:avLst/>
          </a:prstGeom>
        </p:spPr>
      </p:pic>
      <p:pic>
        <p:nvPicPr>
          <p:cNvPr id="8" name="Picture 7">
            <a:extLst>
              <a:ext uri="{FF2B5EF4-FFF2-40B4-BE49-F238E27FC236}">
                <a16:creationId xmlns:a16="http://schemas.microsoft.com/office/drawing/2014/main" id="{75198C00-C707-9140-B305-946360BA4DE3}"/>
              </a:ext>
            </a:extLst>
          </p:cNvPr>
          <p:cNvPicPr>
            <a:picLocks noChangeAspect="1"/>
          </p:cNvPicPr>
          <p:nvPr userDrawn="1"/>
        </p:nvPicPr>
        <p:blipFill>
          <a:blip r:embed="rId4"/>
          <a:stretch>
            <a:fillRect/>
          </a:stretch>
        </p:blipFill>
        <p:spPr>
          <a:xfrm>
            <a:off x="3930650" y="678085"/>
            <a:ext cx="1282700" cy="1367088"/>
          </a:xfrm>
          <a:prstGeom prst="rect">
            <a:avLst/>
          </a:prstGeom>
        </p:spPr>
      </p:pic>
      <p:sp>
        <p:nvSpPr>
          <p:cNvPr id="9" name="Rectangle 8">
            <a:extLst>
              <a:ext uri="{FF2B5EF4-FFF2-40B4-BE49-F238E27FC236}">
                <a16:creationId xmlns:a16="http://schemas.microsoft.com/office/drawing/2014/main" id="{6C169337-FBCA-B94B-B079-6A5988ADE78C}"/>
              </a:ext>
            </a:extLst>
          </p:cNvPr>
          <p:cNvSpPr/>
          <p:nvPr userDrawn="1"/>
        </p:nvSpPr>
        <p:spPr>
          <a:xfrm>
            <a:off x="0" y="2171700"/>
            <a:ext cx="9144000" cy="2971800"/>
          </a:xfrm>
          <a:prstGeom prst="rect">
            <a:avLst/>
          </a:prstGeom>
          <a:gradFill>
            <a:gsLst>
              <a:gs pos="0">
                <a:schemeClr val="accent1">
                  <a:alpha val="0"/>
                  <a:lumMod val="0"/>
                </a:schemeClr>
              </a:gs>
              <a:gs pos="100000">
                <a:srgbClr val="00264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5267729"/>
      </p:ext>
    </p:extLst>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BCE152-3354-0F41-913C-2DEFA3768CD0}"/>
              </a:ext>
            </a:extLst>
          </p:cNvPr>
          <p:cNvPicPr>
            <a:picLocks noChangeAspect="1"/>
          </p:cNvPicPr>
          <p:nvPr userDrawn="1"/>
        </p:nvPicPr>
        <p:blipFill rotWithShape="1">
          <a:blip r:embed="rId3" cstate="print">
            <a:alphaModFix/>
            <a:extLst>
              <a:ext uri="{BEBA8EAE-BF5A-486C-A8C5-ECC9F3942E4B}">
                <a14:imgProps xmlns:a14="http://schemas.microsoft.com/office/drawing/2010/main">
                  <a14:imgLayer>
                    <a14:imgEffect>
                      <a14:saturation sat="0"/>
                    </a14:imgEffect>
                  </a14:imgLayer>
                </a14:imgProps>
              </a:ext>
              <a:ext uri="{28A0092B-C50C-407E-A947-70E740481C1C}">
                <a14:useLocalDpi xmlns:a14="http://schemas.microsoft.com/office/drawing/2010/main"/>
              </a:ext>
            </a:extLst>
          </a:blip>
          <a:srcRect t="8706"/>
          <a:stretch/>
        </p:blipFill>
        <p:spPr>
          <a:xfrm>
            <a:off x="-4412" y="0"/>
            <a:ext cx="9148411" cy="5143500"/>
          </a:xfrm>
          <a:prstGeom prst="rect">
            <a:avLst/>
          </a:prstGeom>
        </p:spPr>
      </p:pic>
      <p:sp>
        <p:nvSpPr>
          <p:cNvPr id="9" name="Rectangle 8">
            <a:extLst>
              <a:ext uri="{FF2B5EF4-FFF2-40B4-BE49-F238E27FC236}">
                <a16:creationId xmlns:a16="http://schemas.microsoft.com/office/drawing/2014/main" id="{CE014B83-BAED-974B-9FEA-14354957F174}"/>
              </a:ext>
            </a:extLst>
          </p:cNvPr>
          <p:cNvSpPr/>
          <p:nvPr userDrawn="1"/>
        </p:nvSpPr>
        <p:spPr>
          <a:xfrm>
            <a:off x="648" y="0"/>
            <a:ext cx="9143352" cy="5143503"/>
          </a:xfrm>
          <a:prstGeom prst="rect">
            <a:avLst/>
          </a:prstGeom>
          <a:solidFill>
            <a:srgbClr val="0E1D4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74C"/>
              </a:solidFill>
            </a:endParaRPr>
          </a:p>
        </p:txBody>
      </p:sp>
      <p:pic>
        <p:nvPicPr>
          <p:cNvPr id="10" name="Picture 9">
            <a:extLst>
              <a:ext uri="{FF2B5EF4-FFF2-40B4-BE49-F238E27FC236}">
                <a16:creationId xmlns:a16="http://schemas.microsoft.com/office/drawing/2014/main" id="{F6620F50-4942-AE44-B98A-BBDFC2377245}"/>
              </a:ext>
            </a:extLst>
          </p:cNvPr>
          <p:cNvPicPr>
            <a:picLocks noChangeAspect="1"/>
          </p:cNvPicPr>
          <p:nvPr userDrawn="1"/>
        </p:nvPicPr>
        <p:blipFill>
          <a:blip r:embed="rId4"/>
          <a:stretch>
            <a:fillRect/>
          </a:stretch>
        </p:blipFill>
        <p:spPr>
          <a:xfrm>
            <a:off x="3930650" y="678085"/>
            <a:ext cx="1282700" cy="1367088"/>
          </a:xfrm>
          <a:prstGeom prst="rect">
            <a:avLst/>
          </a:prstGeom>
        </p:spPr>
      </p:pic>
    </p:spTree>
    <p:extLst>
      <p:ext uri="{BB962C8B-B14F-4D97-AF65-F5344CB8AC3E}">
        <p14:creationId xmlns:p14="http://schemas.microsoft.com/office/powerpoint/2010/main" val="3502385572"/>
      </p:ext>
    </p:extLst>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39B87EC-7FC2-9744-950D-1C35DCAD06C9}"/>
              </a:ext>
            </a:extLst>
          </p:cNvPr>
          <p:cNvPicPr>
            <a:picLocks noChangeAspect="1"/>
          </p:cNvPicPr>
          <p:nvPr userDrawn="1"/>
        </p:nvPicPr>
        <p:blipFill rotWithShape="1">
          <a:blip r:embed="rId3" cstate="print">
            <a:alphaModFix amt="10000"/>
            <a:extLst>
              <a:ext uri="{28A0092B-C50C-407E-A947-70E740481C1C}">
                <a14:useLocalDpi xmlns:a14="http://schemas.microsoft.com/office/drawing/2010/main"/>
              </a:ext>
            </a:extLst>
          </a:blip>
          <a:srcRect t="8706"/>
          <a:stretch/>
        </p:blipFill>
        <p:spPr>
          <a:xfrm>
            <a:off x="-4412" y="0"/>
            <a:ext cx="9148411" cy="5143500"/>
          </a:xfrm>
          <a:prstGeom prst="rect">
            <a:avLst/>
          </a:prstGeom>
        </p:spPr>
      </p:pic>
      <p:pic>
        <p:nvPicPr>
          <p:cNvPr id="8" name="Picture 7">
            <a:extLst>
              <a:ext uri="{FF2B5EF4-FFF2-40B4-BE49-F238E27FC236}">
                <a16:creationId xmlns:a16="http://schemas.microsoft.com/office/drawing/2014/main" id="{144F55CF-5CBA-5046-A030-22CC8BE77915}"/>
              </a:ext>
            </a:extLst>
          </p:cNvPr>
          <p:cNvPicPr>
            <a:picLocks noChangeAspect="1"/>
          </p:cNvPicPr>
          <p:nvPr userDrawn="1"/>
        </p:nvPicPr>
        <p:blipFill rotWithShape="1">
          <a:blip r:embed="rId4"/>
          <a:srcRect t="90864"/>
          <a:stretch/>
        </p:blipFill>
        <p:spPr>
          <a:xfrm>
            <a:off x="0" y="4673600"/>
            <a:ext cx="9144000" cy="469900"/>
          </a:xfrm>
          <a:prstGeom prst="rect">
            <a:avLst/>
          </a:prstGeom>
        </p:spPr>
      </p:pic>
    </p:spTree>
    <p:extLst>
      <p:ext uri="{BB962C8B-B14F-4D97-AF65-F5344CB8AC3E}">
        <p14:creationId xmlns:p14="http://schemas.microsoft.com/office/powerpoint/2010/main" val="383126178"/>
      </p:ext>
    </p:extLst>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C585371-1174-1641-A48C-F9F166BD1F57}"/>
              </a:ext>
            </a:extLst>
          </p:cNvPr>
          <p:cNvPicPr>
            <a:picLocks noChangeAspect="1"/>
          </p:cNvPicPr>
          <p:nvPr userDrawn="1"/>
        </p:nvPicPr>
        <p:blipFill rotWithShape="1">
          <a:blip r:embed="rId3" cstate="print">
            <a:alphaModFix amt="15000"/>
            <a:extLst>
              <a:ext uri="{28A0092B-C50C-407E-A947-70E740481C1C}">
                <a14:useLocalDpi xmlns:a14="http://schemas.microsoft.com/office/drawing/2010/main"/>
              </a:ext>
            </a:extLst>
          </a:blip>
          <a:srcRect t="8609"/>
          <a:stretch/>
        </p:blipFill>
        <p:spPr>
          <a:xfrm>
            <a:off x="5427" y="0"/>
            <a:ext cx="9138573" cy="5143500"/>
          </a:xfrm>
          <a:prstGeom prst="rect">
            <a:avLst/>
          </a:prstGeom>
        </p:spPr>
      </p:pic>
      <p:pic>
        <p:nvPicPr>
          <p:cNvPr id="8" name="Picture 7">
            <a:extLst>
              <a:ext uri="{FF2B5EF4-FFF2-40B4-BE49-F238E27FC236}">
                <a16:creationId xmlns:a16="http://schemas.microsoft.com/office/drawing/2014/main" id="{DC9C3445-FDE9-E746-8255-47A97190D5E1}"/>
              </a:ext>
            </a:extLst>
          </p:cNvPr>
          <p:cNvPicPr>
            <a:picLocks noChangeAspect="1"/>
          </p:cNvPicPr>
          <p:nvPr userDrawn="1"/>
        </p:nvPicPr>
        <p:blipFill rotWithShape="1">
          <a:blip r:embed="rId4"/>
          <a:srcRect t="90864"/>
          <a:stretch/>
        </p:blipFill>
        <p:spPr>
          <a:xfrm>
            <a:off x="0" y="4673600"/>
            <a:ext cx="9144000" cy="469900"/>
          </a:xfrm>
          <a:prstGeom prst="rect">
            <a:avLst/>
          </a:prstGeom>
        </p:spPr>
      </p:pic>
    </p:spTree>
    <p:extLst>
      <p:ext uri="{BB962C8B-B14F-4D97-AF65-F5344CB8AC3E}">
        <p14:creationId xmlns:p14="http://schemas.microsoft.com/office/powerpoint/2010/main" val="1590294144"/>
      </p:ext>
    </p:extLst>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6D644CB-9FBD-024B-8E73-FC9C990CEA1C}"/>
              </a:ext>
            </a:extLst>
          </p:cNvPr>
          <p:cNvPicPr>
            <a:picLocks noChangeAspect="1"/>
          </p:cNvPicPr>
          <p:nvPr userDrawn="1"/>
        </p:nvPicPr>
        <p:blipFill rotWithShape="1">
          <a:blip r:embed="rId3" cstate="print">
            <a:alphaModFix amt="10000"/>
            <a:extLst>
              <a:ext uri="{28A0092B-C50C-407E-A947-70E740481C1C}">
                <a14:useLocalDpi xmlns:a14="http://schemas.microsoft.com/office/drawing/2010/main"/>
              </a:ext>
            </a:extLst>
          </a:blip>
          <a:srcRect t="8706"/>
          <a:stretch/>
        </p:blipFill>
        <p:spPr>
          <a:xfrm>
            <a:off x="-4412" y="0"/>
            <a:ext cx="9148411" cy="5143500"/>
          </a:xfrm>
          <a:prstGeom prst="rect">
            <a:avLst/>
          </a:prstGeom>
        </p:spPr>
      </p:pic>
      <p:pic>
        <p:nvPicPr>
          <p:cNvPr id="8" name="Picture 7">
            <a:extLst>
              <a:ext uri="{FF2B5EF4-FFF2-40B4-BE49-F238E27FC236}">
                <a16:creationId xmlns:a16="http://schemas.microsoft.com/office/drawing/2014/main" id="{8C5314A0-C46B-4E49-8257-403454F1CD83}"/>
              </a:ext>
            </a:extLst>
          </p:cNvPr>
          <p:cNvPicPr>
            <a:picLocks noChangeAspect="1"/>
          </p:cNvPicPr>
          <p:nvPr userDrawn="1"/>
        </p:nvPicPr>
        <p:blipFill rotWithShape="1">
          <a:blip r:embed="rId4"/>
          <a:srcRect t="90864"/>
          <a:stretch/>
        </p:blipFill>
        <p:spPr>
          <a:xfrm>
            <a:off x="0" y="4673600"/>
            <a:ext cx="9144000" cy="469900"/>
          </a:xfrm>
          <a:prstGeom prst="rect">
            <a:avLst/>
          </a:prstGeom>
        </p:spPr>
      </p:pic>
    </p:spTree>
    <p:extLst>
      <p:ext uri="{BB962C8B-B14F-4D97-AF65-F5344CB8AC3E}">
        <p14:creationId xmlns:p14="http://schemas.microsoft.com/office/powerpoint/2010/main" val="1192222175"/>
      </p:ext>
    </p:extLst>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microsoft.com/office/2007/relationships/hdphoto" Target="../media/hdphoto2.wdp"/><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7" Type="http://schemas.microsoft.com/office/2007/relationships/hdphoto" Target="../media/hdphoto2.wdp"/><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24.sv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24.sv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26.sv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28.sv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30.sv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24.sv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32.sv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34.svg"/></Relationships>
</file>

<file path=ppt/slides/_rels/slide2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10.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9.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10.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10.xml"/><Relationship Id="rId4" Type="http://schemas.openxmlformats.org/officeDocument/2006/relationships/image" Target="../media/image46.sv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10.xml"/><Relationship Id="rId5" Type="http://schemas.openxmlformats.org/officeDocument/2006/relationships/image" Target="../media/image12.png"/><Relationship Id="rId4" Type="http://schemas.microsoft.com/office/2007/relationships/hdphoto" Target="../media/hdphoto2.wdp"/></Relationships>
</file>

<file path=ppt/slides/_rels/slide36.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36.xml"/><Relationship Id="rId1" Type="http://schemas.openxmlformats.org/officeDocument/2006/relationships/slideLayout" Target="../slideLayouts/slideLayout10.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microsoft.com/office/2007/relationships/hdphoto" Target="../media/hdphoto2.wdp"/><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microsoft.com/office/2007/relationships/hdphoto" Target="../media/hdphoto2.wdp"/><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F3AAD87-503F-2A48-A975-CA2C8EC0B2DD}"/>
              </a:ext>
            </a:extLst>
          </p:cNvPr>
          <p:cNvSpPr>
            <a:spLocks noGrp="1"/>
          </p:cNvSpPr>
          <p:nvPr>
            <p:ph type="subTitle" idx="1"/>
          </p:nvPr>
        </p:nvSpPr>
        <p:spPr>
          <a:xfrm>
            <a:off x="111318" y="3889983"/>
            <a:ext cx="9032682" cy="1241425"/>
          </a:xfrm>
        </p:spPr>
        <p:txBody>
          <a:bodyPr/>
          <a:lstStyle/>
          <a:p>
            <a:pPr algn="l">
              <a:lnSpc>
                <a:spcPct val="100000"/>
              </a:lnSpc>
              <a:spcBef>
                <a:spcPts val="400"/>
              </a:spcBef>
            </a:pPr>
            <a:r>
              <a:rPr lang="en-US" dirty="0"/>
              <a:t>Emily Makowski</a:t>
            </a:r>
          </a:p>
          <a:p>
            <a:pPr algn="l">
              <a:lnSpc>
                <a:spcPct val="100000"/>
              </a:lnSpc>
              <a:spcBef>
                <a:spcPts val="400"/>
              </a:spcBef>
            </a:pPr>
            <a:r>
              <a:rPr lang="en-US" dirty="0"/>
              <a:t>November 18, 2020</a:t>
            </a:r>
          </a:p>
          <a:p>
            <a:pPr algn="l">
              <a:lnSpc>
                <a:spcPct val="100000"/>
              </a:lnSpc>
              <a:spcBef>
                <a:spcPts val="400"/>
              </a:spcBef>
            </a:pPr>
            <a:r>
              <a:rPr lang="en-US" dirty="0"/>
              <a:t>Pharmaceutical Sciences 3</a:t>
            </a:r>
            <a:r>
              <a:rPr lang="en-US" baseline="30000" dirty="0"/>
              <a:t>rd</a:t>
            </a:r>
            <a:r>
              <a:rPr lang="en-US" dirty="0"/>
              <a:t> Year Seminar</a:t>
            </a:r>
          </a:p>
        </p:txBody>
      </p:sp>
      <p:sp>
        <p:nvSpPr>
          <p:cNvPr id="7" name="Title 6">
            <a:extLst>
              <a:ext uri="{FF2B5EF4-FFF2-40B4-BE49-F238E27FC236}">
                <a16:creationId xmlns:a16="http://schemas.microsoft.com/office/drawing/2014/main" id="{6E2EE40F-E6BD-954C-974D-757FDF8DEF8D}"/>
              </a:ext>
            </a:extLst>
          </p:cNvPr>
          <p:cNvSpPr>
            <a:spLocks noGrp="1"/>
          </p:cNvSpPr>
          <p:nvPr>
            <p:ph type="ctrTitle"/>
          </p:nvPr>
        </p:nvSpPr>
        <p:spPr/>
        <p:txBody>
          <a:bodyPr/>
          <a:lstStyle/>
          <a:p>
            <a:r>
              <a:rPr lang="en-US" b="0" dirty="0"/>
              <a:t>Machine Learning Methods for Antibody Optimization</a:t>
            </a:r>
          </a:p>
        </p:txBody>
      </p:sp>
    </p:spTree>
    <p:extLst>
      <p:ext uri="{BB962C8B-B14F-4D97-AF65-F5344CB8AC3E}">
        <p14:creationId xmlns:p14="http://schemas.microsoft.com/office/powerpoint/2010/main" val="241700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4CD20-26AF-4915-BD78-CCD5224D52D8}"/>
              </a:ext>
            </a:extLst>
          </p:cNvPr>
          <p:cNvSpPr>
            <a:spLocks noGrp="1"/>
          </p:cNvSpPr>
          <p:nvPr>
            <p:ph type="ctrTitle"/>
          </p:nvPr>
        </p:nvSpPr>
        <p:spPr/>
        <p:txBody>
          <a:bodyPr/>
          <a:lstStyle/>
          <a:p>
            <a:r>
              <a:rPr lang="en-US" b="0" dirty="0"/>
              <a:t>Goal</a:t>
            </a:r>
          </a:p>
        </p:txBody>
      </p:sp>
      <p:sp>
        <p:nvSpPr>
          <p:cNvPr id="4" name="TextBox 3">
            <a:extLst>
              <a:ext uri="{FF2B5EF4-FFF2-40B4-BE49-F238E27FC236}">
                <a16:creationId xmlns:a16="http://schemas.microsoft.com/office/drawing/2014/main" id="{F58F15AA-30D3-4DB6-847C-539592F1C9D2}"/>
              </a:ext>
            </a:extLst>
          </p:cNvPr>
          <p:cNvSpPr txBox="1"/>
          <p:nvPr/>
        </p:nvSpPr>
        <p:spPr>
          <a:xfrm>
            <a:off x="1154403" y="3877027"/>
            <a:ext cx="7044154" cy="584775"/>
          </a:xfrm>
          <a:prstGeom prst="rect">
            <a:avLst/>
          </a:prstGeom>
          <a:noFill/>
          <a:ln>
            <a:solidFill>
              <a:schemeClr val="tx1"/>
            </a:solidFill>
          </a:ln>
        </p:spPr>
        <p:txBody>
          <a:bodyPr wrap="square" rtlCol="0">
            <a:spAutoFit/>
          </a:bodyPr>
          <a:lstStyle/>
          <a:p>
            <a:r>
              <a:rPr lang="en-US" sz="1600" dirty="0">
                <a:latin typeface="Arial" panose="020B0604020202020204" pitchFamily="34" charset="0"/>
                <a:cs typeface="Arial" panose="020B0604020202020204" pitchFamily="34" charset="0"/>
              </a:rPr>
              <a:t>Goal: Use novel feature extraction methods to develop models that can accurately describe, predict, and be used to co-optimize antibody properties</a:t>
            </a:r>
          </a:p>
        </p:txBody>
      </p:sp>
      <p:pic>
        <p:nvPicPr>
          <p:cNvPr id="12" name="Picture 11">
            <a:extLst>
              <a:ext uri="{FF2B5EF4-FFF2-40B4-BE49-F238E27FC236}">
                <a16:creationId xmlns:a16="http://schemas.microsoft.com/office/drawing/2014/main" id="{437E697F-5AD0-4ADA-B657-9ED4B5701F8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1917" t="50000" r="23916" b="17795"/>
          <a:stretch/>
        </p:blipFill>
        <p:spPr>
          <a:xfrm>
            <a:off x="66542" y="2345551"/>
            <a:ext cx="2028586" cy="625741"/>
          </a:xfrm>
          <a:prstGeom prst="rect">
            <a:avLst/>
          </a:prstGeom>
        </p:spPr>
      </p:pic>
      <p:sp>
        <p:nvSpPr>
          <p:cNvPr id="14" name="TextBox 13">
            <a:extLst>
              <a:ext uri="{FF2B5EF4-FFF2-40B4-BE49-F238E27FC236}">
                <a16:creationId xmlns:a16="http://schemas.microsoft.com/office/drawing/2014/main" id="{9781056F-25FD-458F-B9DE-69AF99870DA6}"/>
              </a:ext>
            </a:extLst>
          </p:cNvPr>
          <p:cNvSpPr txBox="1"/>
          <p:nvPr/>
        </p:nvSpPr>
        <p:spPr>
          <a:xfrm>
            <a:off x="7584758" y="2077068"/>
            <a:ext cx="1665139" cy="1046440"/>
          </a:xfrm>
          <a:prstGeom prst="rect">
            <a:avLst/>
          </a:prstGeom>
          <a:noFill/>
        </p:spPr>
        <p:txBody>
          <a:bodyPr wrap="square" rtlCol="0">
            <a:spAutoFit/>
          </a:bodyPr>
          <a:lstStyle/>
          <a:p>
            <a:r>
              <a:rPr lang="en-US" sz="2200" b="1" dirty="0">
                <a:latin typeface="Arial" panose="020B0604020202020204" pitchFamily="34" charset="0"/>
                <a:cs typeface="Arial" panose="020B0604020202020204" pitchFamily="34" charset="0"/>
              </a:rPr>
              <a:t>Properties</a:t>
            </a:r>
          </a:p>
          <a:p>
            <a:r>
              <a:rPr lang="en-US" sz="2000" dirty="0">
                <a:latin typeface="Arial" panose="020B0604020202020204" pitchFamily="34" charset="0"/>
                <a:cs typeface="Arial" panose="020B0604020202020204" pitchFamily="34" charset="0"/>
              </a:rPr>
              <a:t>Affinity</a:t>
            </a:r>
          </a:p>
          <a:p>
            <a:r>
              <a:rPr lang="en-US" sz="2000" dirty="0">
                <a:latin typeface="Arial" panose="020B0604020202020204" pitchFamily="34" charset="0"/>
                <a:cs typeface="Arial" panose="020B0604020202020204" pitchFamily="34" charset="0"/>
              </a:rPr>
              <a:t>Specificity</a:t>
            </a:r>
          </a:p>
        </p:txBody>
      </p:sp>
      <p:sp>
        <p:nvSpPr>
          <p:cNvPr id="16" name="TextBox 15">
            <a:extLst>
              <a:ext uri="{FF2B5EF4-FFF2-40B4-BE49-F238E27FC236}">
                <a16:creationId xmlns:a16="http://schemas.microsoft.com/office/drawing/2014/main" id="{DCAFD63A-F598-4A94-B705-5A44BBF6D4EC}"/>
              </a:ext>
            </a:extLst>
          </p:cNvPr>
          <p:cNvSpPr txBox="1"/>
          <p:nvPr/>
        </p:nvSpPr>
        <p:spPr>
          <a:xfrm>
            <a:off x="3125120" y="2472069"/>
            <a:ext cx="1417321" cy="430887"/>
          </a:xfrm>
          <a:prstGeom prst="rect">
            <a:avLst/>
          </a:prstGeom>
          <a:noFill/>
        </p:spPr>
        <p:txBody>
          <a:bodyPr wrap="square" rtlCol="0">
            <a:spAutoFit/>
          </a:bodyPr>
          <a:lstStyle/>
          <a:p>
            <a:r>
              <a:rPr lang="en-US" sz="2200" b="1" dirty="0">
                <a:latin typeface="Arial" panose="020B0604020202020204" pitchFamily="34" charset="0"/>
                <a:cs typeface="Arial" panose="020B0604020202020204" pitchFamily="34" charset="0"/>
              </a:rPr>
              <a:t>Features</a:t>
            </a:r>
            <a:endParaRPr lang="en-US" sz="2200"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47A04F7F-6346-462F-BFF5-41B3F242E043}"/>
              </a:ext>
            </a:extLst>
          </p:cNvPr>
          <p:cNvSpPr txBox="1"/>
          <p:nvPr/>
        </p:nvSpPr>
        <p:spPr>
          <a:xfrm>
            <a:off x="5572434" y="2472068"/>
            <a:ext cx="1093807" cy="430887"/>
          </a:xfrm>
          <a:prstGeom prst="rect">
            <a:avLst/>
          </a:prstGeom>
          <a:noFill/>
        </p:spPr>
        <p:txBody>
          <a:bodyPr wrap="square" rtlCol="0">
            <a:spAutoFit/>
          </a:bodyPr>
          <a:lstStyle/>
          <a:p>
            <a:r>
              <a:rPr lang="en-US" sz="2200" b="1" dirty="0">
                <a:latin typeface="Arial" panose="020B0604020202020204" pitchFamily="34" charset="0"/>
                <a:cs typeface="Arial" panose="020B0604020202020204" pitchFamily="34" charset="0"/>
              </a:rPr>
              <a:t>Model</a:t>
            </a:r>
            <a:endParaRPr lang="en-US" sz="2200" dirty="0">
              <a:latin typeface="Arial" panose="020B0604020202020204" pitchFamily="34" charset="0"/>
              <a:cs typeface="Arial" panose="020B0604020202020204" pitchFamily="34" charset="0"/>
            </a:endParaRPr>
          </a:p>
        </p:txBody>
      </p:sp>
      <p:cxnSp>
        <p:nvCxnSpPr>
          <p:cNvPr id="19" name="Straight Arrow Connector 18">
            <a:extLst>
              <a:ext uri="{FF2B5EF4-FFF2-40B4-BE49-F238E27FC236}">
                <a16:creationId xmlns:a16="http://schemas.microsoft.com/office/drawing/2014/main" id="{A9B6C7A7-A443-4EA3-A2E4-A505DBE251AC}"/>
              </a:ext>
            </a:extLst>
          </p:cNvPr>
          <p:cNvCxnSpPr>
            <a:cxnSpLocks/>
          </p:cNvCxnSpPr>
          <p:nvPr/>
        </p:nvCxnSpPr>
        <p:spPr>
          <a:xfrm>
            <a:off x="4572000" y="2683198"/>
            <a:ext cx="80046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F0470185-BC36-4D6D-8977-9F5AA0F47D45}"/>
              </a:ext>
            </a:extLst>
          </p:cNvPr>
          <p:cNvCxnSpPr>
            <a:cxnSpLocks/>
          </p:cNvCxnSpPr>
          <p:nvPr/>
        </p:nvCxnSpPr>
        <p:spPr>
          <a:xfrm>
            <a:off x="6666241" y="2683198"/>
            <a:ext cx="80046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BA9C18AB-E882-4F58-BCA5-F22399BE85E5}"/>
              </a:ext>
            </a:extLst>
          </p:cNvPr>
          <p:cNvCxnSpPr>
            <a:cxnSpLocks/>
          </p:cNvCxnSpPr>
          <p:nvPr/>
        </p:nvCxnSpPr>
        <p:spPr>
          <a:xfrm>
            <a:off x="2295094" y="2683198"/>
            <a:ext cx="80046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Multiplication Sign 23">
            <a:extLst>
              <a:ext uri="{FF2B5EF4-FFF2-40B4-BE49-F238E27FC236}">
                <a16:creationId xmlns:a16="http://schemas.microsoft.com/office/drawing/2014/main" id="{81E44824-3ED7-4A3E-AAF8-C7BABF2C5A3F}"/>
              </a:ext>
            </a:extLst>
          </p:cNvPr>
          <p:cNvSpPr/>
          <p:nvPr/>
        </p:nvSpPr>
        <p:spPr>
          <a:xfrm>
            <a:off x="2444111" y="2418064"/>
            <a:ext cx="508297" cy="551294"/>
          </a:xfrm>
          <a:prstGeom prst="mathMultiply">
            <a:avLst>
              <a:gd name="adj1" fmla="val 1302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196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49E17-12AD-4EE4-9E75-F53FD2210CA8}"/>
              </a:ext>
            </a:extLst>
          </p:cNvPr>
          <p:cNvSpPr>
            <a:spLocks noGrp="1"/>
          </p:cNvSpPr>
          <p:nvPr>
            <p:ph type="ctrTitle"/>
          </p:nvPr>
        </p:nvSpPr>
        <p:spPr/>
        <p:txBody>
          <a:bodyPr/>
          <a:lstStyle/>
          <a:p>
            <a:r>
              <a:rPr lang="en-US" b="0" dirty="0"/>
              <a:t>Machine Learning</a:t>
            </a:r>
          </a:p>
        </p:txBody>
      </p:sp>
      <p:cxnSp>
        <p:nvCxnSpPr>
          <p:cNvPr id="9" name="Straight Arrow Connector 8">
            <a:extLst>
              <a:ext uri="{FF2B5EF4-FFF2-40B4-BE49-F238E27FC236}">
                <a16:creationId xmlns:a16="http://schemas.microsoft.com/office/drawing/2014/main" id="{524DC038-4FF8-4B8D-992F-E09710069F01}"/>
              </a:ext>
            </a:extLst>
          </p:cNvPr>
          <p:cNvCxnSpPr>
            <a:cxnSpLocks/>
          </p:cNvCxnSpPr>
          <p:nvPr/>
        </p:nvCxnSpPr>
        <p:spPr>
          <a:xfrm>
            <a:off x="2628900" y="2574688"/>
            <a:ext cx="69497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B91FD817-D225-4B21-BE60-3ABD11706F61}"/>
              </a:ext>
            </a:extLst>
          </p:cNvPr>
          <p:cNvSpPr txBox="1"/>
          <p:nvPr/>
        </p:nvSpPr>
        <p:spPr>
          <a:xfrm>
            <a:off x="6688337" y="2361280"/>
            <a:ext cx="1093807" cy="430887"/>
          </a:xfrm>
          <a:prstGeom prst="rect">
            <a:avLst/>
          </a:prstGeom>
          <a:noFill/>
        </p:spPr>
        <p:txBody>
          <a:bodyPr wrap="square" rtlCol="0">
            <a:spAutoFit/>
          </a:bodyPr>
          <a:lstStyle/>
          <a:p>
            <a:r>
              <a:rPr lang="en-US" sz="2200" b="1" dirty="0">
                <a:latin typeface="Arial" panose="020B0604020202020204" pitchFamily="34" charset="0"/>
                <a:cs typeface="Arial" panose="020B0604020202020204" pitchFamily="34" charset="0"/>
              </a:rPr>
              <a:t>Model</a:t>
            </a:r>
            <a:endParaRPr lang="en-US" sz="2200" dirty="0">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0432E7A3-31ED-4E42-B4BE-3D3FC93F029F}"/>
              </a:ext>
            </a:extLst>
          </p:cNvPr>
          <p:cNvSpPr txBox="1"/>
          <p:nvPr/>
        </p:nvSpPr>
        <p:spPr>
          <a:xfrm>
            <a:off x="3624499" y="3382792"/>
            <a:ext cx="2013225" cy="707886"/>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Recurrent Neural Network</a:t>
            </a:r>
          </a:p>
        </p:txBody>
      </p:sp>
      <p:grpSp>
        <p:nvGrpSpPr>
          <p:cNvPr id="28" name="Group 27">
            <a:extLst>
              <a:ext uri="{FF2B5EF4-FFF2-40B4-BE49-F238E27FC236}">
                <a16:creationId xmlns:a16="http://schemas.microsoft.com/office/drawing/2014/main" id="{18A77CBC-D6C0-40A9-A07D-A9CCCC9E331B}"/>
              </a:ext>
            </a:extLst>
          </p:cNvPr>
          <p:cNvGrpSpPr/>
          <p:nvPr/>
        </p:nvGrpSpPr>
        <p:grpSpPr>
          <a:xfrm>
            <a:off x="3708081" y="1642107"/>
            <a:ext cx="1868514" cy="1681663"/>
            <a:chOff x="6052784" y="282575"/>
            <a:chExt cx="1868514" cy="1681663"/>
          </a:xfrm>
        </p:grpSpPr>
        <p:pic>
          <p:nvPicPr>
            <p:cNvPr id="7172" name="Picture 4">
              <a:extLst>
                <a:ext uri="{FF2B5EF4-FFF2-40B4-BE49-F238E27FC236}">
                  <a16:creationId xmlns:a16="http://schemas.microsoft.com/office/drawing/2014/main" id="{B00865E4-EC8A-4D1D-A6C3-97EFBD7E92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2784" y="282575"/>
              <a:ext cx="1868514" cy="1681663"/>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FCA0A00F-DC7A-4422-BB7A-D11B678CEBE8}"/>
                </a:ext>
              </a:extLst>
            </p:cNvPr>
            <p:cNvSpPr/>
            <p:nvPr/>
          </p:nvSpPr>
          <p:spPr>
            <a:xfrm>
              <a:off x="7475220" y="282575"/>
              <a:ext cx="215576" cy="2210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F81A96D-A85C-40FB-B4A1-46200939EC27}"/>
                </a:ext>
              </a:extLst>
            </p:cNvPr>
            <p:cNvSpPr/>
            <p:nvPr/>
          </p:nvSpPr>
          <p:spPr>
            <a:xfrm>
              <a:off x="7467600" y="918903"/>
              <a:ext cx="215576" cy="2210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F376DAF-C3FA-4AC4-B3F3-C2E22419079E}"/>
                </a:ext>
              </a:extLst>
            </p:cNvPr>
            <p:cNvSpPr/>
            <p:nvPr/>
          </p:nvSpPr>
          <p:spPr>
            <a:xfrm>
              <a:off x="7459980" y="1410916"/>
              <a:ext cx="215576" cy="2210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 name="Picture 2">
            <a:extLst>
              <a:ext uri="{FF2B5EF4-FFF2-40B4-BE49-F238E27FC236}">
                <a16:creationId xmlns:a16="http://schemas.microsoft.com/office/drawing/2014/main" id="{15D7AC2A-12AA-4F24-920E-83A43C4BEBD8}"/>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Lst>
          </a:blip>
          <a:srcRect l="21917" t="50000" r="23916" b="17795"/>
          <a:stretch/>
        </p:blipFill>
        <p:spPr>
          <a:xfrm rot="1082200">
            <a:off x="641713" y="1385941"/>
            <a:ext cx="1893140" cy="583961"/>
          </a:xfrm>
          <a:prstGeom prst="rect">
            <a:avLst/>
          </a:prstGeom>
        </p:spPr>
      </p:pic>
      <p:pic>
        <p:nvPicPr>
          <p:cNvPr id="10" name="Picture 9">
            <a:extLst>
              <a:ext uri="{FF2B5EF4-FFF2-40B4-BE49-F238E27FC236}">
                <a16:creationId xmlns:a16="http://schemas.microsoft.com/office/drawing/2014/main" id="{97131E71-FFED-4DA3-BC31-16D92E8FFE8F}"/>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Lst>
          </a:blip>
          <a:srcRect l="21917" t="50000" r="23916" b="17795"/>
          <a:stretch/>
        </p:blipFill>
        <p:spPr>
          <a:xfrm rot="1082200">
            <a:off x="691870" y="1931809"/>
            <a:ext cx="1893140" cy="583961"/>
          </a:xfrm>
          <a:prstGeom prst="rect">
            <a:avLst/>
          </a:prstGeom>
        </p:spPr>
      </p:pic>
      <p:pic>
        <p:nvPicPr>
          <p:cNvPr id="11" name="Picture 10">
            <a:extLst>
              <a:ext uri="{FF2B5EF4-FFF2-40B4-BE49-F238E27FC236}">
                <a16:creationId xmlns:a16="http://schemas.microsoft.com/office/drawing/2014/main" id="{11E79014-9A7C-4B05-96BC-377BEFE57A4C}"/>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Lst>
          </a:blip>
          <a:srcRect l="21917" t="50000" r="23916" b="17795"/>
          <a:stretch/>
        </p:blipFill>
        <p:spPr>
          <a:xfrm rot="1082200">
            <a:off x="649876" y="2434992"/>
            <a:ext cx="1893140" cy="583961"/>
          </a:xfrm>
          <a:prstGeom prst="rect">
            <a:avLst/>
          </a:prstGeom>
        </p:spPr>
      </p:pic>
      <p:pic>
        <p:nvPicPr>
          <p:cNvPr id="12" name="Picture 11">
            <a:extLst>
              <a:ext uri="{FF2B5EF4-FFF2-40B4-BE49-F238E27FC236}">
                <a16:creationId xmlns:a16="http://schemas.microsoft.com/office/drawing/2014/main" id="{2AED3038-7001-4B7E-A2A2-DDCF30044F5E}"/>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Lst>
          </a:blip>
          <a:srcRect l="21917" t="50000" r="23916" b="17795"/>
          <a:stretch/>
        </p:blipFill>
        <p:spPr>
          <a:xfrm rot="1082200">
            <a:off x="641713" y="2942996"/>
            <a:ext cx="1893140" cy="583961"/>
          </a:xfrm>
          <a:prstGeom prst="rect">
            <a:avLst/>
          </a:prstGeom>
        </p:spPr>
      </p:pic>
    </p:spTree>
    <p:extLst>
      <p:ext uri="{BB962C8B-B14F-4D97-AF65-F5344CB8AC3E}">
        <p14:creationId xmlns:p14="http://schemas.microsoft.com/office/powerpoint/2010/main" val="1679596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CE48C-D994-4455-886C-646936C2818F}"/>
              </a:ext>
            </a:extLst>
          </p:cNvPr>
          <p:cNvSpPr>
            <a:spLocks noGrp="1"/>
          </p:cNvSpPr>
          <p:nvPr>
            <p:ph type="ctrTitle"/>
          </p:nvPr>
        </p:nvSpPr>
        <p:spPr/>
        <p:txBody>
          <a:bodyPr/>
          <a:lstStyle/>
          <a:p>
            <a:r>
              <a:rPr lang="en-US" b="0" u="sng" dirty="0"/>
              <a:t>Uni</a:t>
            </a:r>
            <a:r>
              <a:rPr lang="en-US" b="0" dirty="0"/>
              <a:t>fied </a:t>
            </a:r>
            <a:r>
              <a:rPr lang="en-US" b="0" u="sng" dirty="0"/>
              <a:t>Rep</a:t>
            </a:r>
            <a:r>
              <a:rPr lang="en-US" b="0" dirty="0"/>
              <a:t>resentation</a:t>
            </a:r>
          </a:p>
        </p:txBody>
      </p:sp>
      <p:pic>
        <p:nvPicPr>
          <p:cNvPr id="4" name="Picture 3">
            <a:extLst>
              <a:ext uri="{FF2B5EF4-FFF2-40B4-BE49-F238E27FC236}">
                <a16:creationId xmlns:a16="http://schemas.microsoft.com/office/drawing/2014/main" id="{CA243415-C171-464C-8516-8369FCD7D10A}"/>
              </a:ext>
            </a:extLst>
          </p:cNvPr>
          <p:cNvPicPr>
            <a:picLocks noChangeAspect="1"/>
          </p:cNvPicPr>
          <p:nvPr/>
        </p:nvPicPr>
        <p:blipFill rotWithShape="1">
          <a:blip r:embed="rId3"/>
          <a:srcRect l="6083" t="22074" r="22001" b="30519"/>
          <a:stretch/>
        </p:blipFill>
        <p:spPr>
          <a:xfrm>
            <a:off x="-3468239" y="1954488"/>
            <a:ext cx="3329354" cy="1234523"/>
          </a:xfrm>
          <a:prstGeom prst="rect">
            <a:avLst/>
          </a:prstGeom>
        </p:spPr>
      </p:pic>
      <p:sp>
        <p:nvSpPr>
          <p:cNvPr id="6" name="Subtitle 5">
            <a:extLst>
              <a:ext uri="{FF2B5EF4-FFF2-40B4-BE49-F238E27FC236}">
                <a16:creationId xmlns:a16="http://schemas.microsoft.com/office/drawing/2014/main" id="{7647C130-D693-48D9-AF93-22C5506D9369}"/>
              </a:ext>
            </a:extLst>
          </p:cNvPr>
          <p:cNvSpPr>
            <a:spLocks noGrp="1"/>
          </p:cNvSpPr>
          <p:nvPr>
            <p:ph type="subTitle" idx="1"/>
          </p:nvPr>
        </p:nvSpPr>
        <p:spPr>
          <a:xfrm>
            <a:off x="5767757" y="1643725"/>
            <a:ext cx="2189111" cy="2658645"/>
          </a:xfrm>
        </p:spPr>
        <p:txBody>
          <a:bodyPr/>
          <a:lstStyle/>
          <a:p>
            <a:pPr>
              <a:lnSpc>
                <a:spcPct val="150000"/>
              </a:lnSpc>
            </a:pPr>
            <a:r>
              <a:rPr lang="en-US" sz="2200" dirty="0"/>
              <a:t>[1.5,</a:t>
            </a:r>
          </a:p>
          <a:p>
            <a:pPr>
              <a:lnSpc>
                <a:spcPct val="150000"/>
              </a:lnSpc>
            </a:pPr>
            <a:r>
              <a:rPr lang="en-US" sz="2200" dirty="0"/>
              <a:t> 2.7,</a:t>
            </a:r>
          </a:p>
          <a:p>
            <a:pPr>
              <a:lnSpc>
                <a:spcPct val="150000"/>
              </a:lnSpc>
            </a:pPr>
            <a:r>
              <a:rPr lang="en-US" sz="2200" dirty="0"/>
              <a:t> 4.1…]</a:t>
            </a:r>
          </a:p>
          <a:p>
            <a:endParaRPr lang="en-US" dirty="0"/>
          </a:p>
          <a:p>
            <a:endParaRPr lang="en-US" dirty="0"/>
          </a:p>
        </p:txBody>
      </p:sp>
      <p:sp>
        <p:nvSpPr>
          <p:cNvPr id="13" name="TextBox 12">
            <a:extLst>
              <a:ext uri="{FF2B5EF4-FFF2-40B4-BE49-F238E27FC236}">
                <a16:creationId xmlns:a16="http://schemas.microsoft.com/office/drawing/2014/main" id="{349E870B-2DCE-4CBE-997E-61FD1BEF0A44}"/>
              </a:ext>
            </a:extLst>
          </p:cNvPr>
          <p:cNvSpPr txBox="1"/>
          <p:nvPr/>
        </p:nvSpPr>
        <p:spPr>
          <a:xfrm>
            <a:off x="3624499" y="3382792"/>
            <a:ext cx="2013225" cy="707886"/>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Recurrent Neural Network</a:t>
            </a:r>
          </a:p>
        </p:txBody>
      </p:sp>
      <p:grpSp>
        <p:nvGrpSpPr>
          <p:cNvPr id="14" name="Group 13">
            <a:extLst>
              <a:ext uri="{FF2B5EF4-FFF2-40B4-BE49-F238E27FC236}">
                <a16:creationId xmlns:a16="http://schemas.microsoft.com/office/drawing/2014/main" id="{71536DD7-AAF2-411D-89AE-547B2F006D87}"/>
              </a:ext>
            </a:extLst>
          </p:cNvPr>
          <p:cNvGrpSpPr/>
          <p:nvPr/>
        </p:nvGrpSpPr>
        <p:grpSpPr>
          <a:xfrm>
            <a:off x="3708081" y="1642107"/>
            <a:ext cx="1868514" cy="1681663"/>
            <a:chOff x="6052784" y="282575"/>
            <a:chExt cx="1868514" cy="1681663"/>
          </a:xfrm>
        </p:grpSpPr>
        <p:pic>
          <p:nvPicPr>
            <p:cNvPr id="15" name="Picture 4">
              <a:extLst>
                <a:ext uri="{FF2B5EF4-FFF2-40B4-BE49-F238E27FC236}">
                  <a16:creationId xmlns:a16="http://schemas.microsoft.com/office/drawing/2014/main" id="{A69F7A74-193A-4AE5-A8E8-E00C84762E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2784" y="282575"/>
              <a:ext cx="1868514" cy="1681663"/>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6CC1351A-9014-44EE-8C2F-FC8A4657AD34}"/>
                </a:ext>
              </a:extLst>
            </p:cNvPr>
            <p:cNvSpPr/>
            <p:nvPr/>
          </p:nvSpPr>
          <p:spPr>
            <a:xfrm>
              <a:off x="7475220" y="282575"/>
              <a:ext cx="215576" cy="2210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533E78E-D61D-484B-8A3C-D4D291D41DFE}"/>
                </a:ext>
              </a:extLst>
            </p:cNvPr>
            <p:cNvSpPr/>
            <p:nvPr/>
          </p:nvSpPr>
          <p:spPr>
            <a:xfrm>
              <a:off x="7467600" y="918903"/>
              <a:ext cx="215576" cy="2210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7AAF5F0-1533-427C-9FF5-7C1AB816BABF}"/>
                </a:ext>
              </a:extLst>
            </p:cNvPr>
            <p:cNvSpPr/>
            <p:nvPr/>
          </p:nvSpPr>
          <p:spPr>
            <a:xfrm>
              <a:off x="7459980" y="1410916"/>
              <a:ext cx="215576" cy="2210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Subtitle 5">
            <a:extLst>
              <a:ext uri="{FF2B5EF4-FFF2-40B4-BE49-F238E27FC236}">
                <a16:creationId xmlns:a16="http://schemas.microsoft.com/office/drawing/2014/main" id="{A7CB77DF-4639-448E-8CFE-1D131AE928CA}"/>
              </a:ext>
            </a:extLst>
          </p:cNvPr>
          <p:cNvSpPr txBox="1">
            <a:spLocks/>
          </p:cNvSpPr>
          <p:nvPr/>
        </p:nvSpPr>
        <p:spPr>
          <a:xfrm>
            <a:off x="3035766" y="1551672"/>
            <a:ext cx="2189111" cy="265864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50000"/>
              </a:lnSpc>
            </a:pPr>
            <a:r>
              <a:rPr lang="en-US" sz="1800" dirty="0"/>
              <a:t>[G,</a:t>
            </a:r>
          </a:p>
          <a:p>
            <a:pPr>
              <a:lnSpc>
                <a:spcPct val="150000"/>
              </a:lnSpc>
            </a:pPr>
            <a:r>
              <a:rPr lang="en-US" sz="1800" dirty="0"/>
              <a:t> A,</a:t>
            </a:r>
          </a:p>
          <a:p>
            <a:pPr>
              <a:lnSpc>
                <a:spcPct val="150000"/>
              </a:lnSpc>
            </a:pPr>
            <a:r>
              <a:rPr lang="en-US" sz="1800" dirty="0"/>
              <a:t> W,</a:t>
            </a:r>
          </a:p>
          <a:p>
            <a:pPr>
              <a:lnSpc>
                <a:spcPct val="150000"/>
              </a:lnSpc>
            </a:pPr>
            <a:r>
              <a:rPr lang="en-US" sz="1800" dirty="0"/>
              <a:t> V…]</a:t>
            </a:r>
          </a:p>
          <a:p>
            <a:endParaRPr lang="en-US" sz="2000" dirty="0"/>
          </a:p>
          <a:p>
            <a:endParaRPr lang="en-US" sz="2000" dirty="0"/>
          </a:p>
        </p:txBody>
      </p:sp>
    </p:spTree>
    <p:extLst>
      <p:ext uri="{BB962C8B-B14F-4D97-AF65-F5344CB8AC3E}">
        <p14:creationId xmlns:p14="http://schemas.microsoft.com/office/powerpoint/2010/main" val="552095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50352-6061-410C-BDFB-727DB74FFC62}"/>
              </a:ext>
            </a:extLst>
          </p:cNvPr>
          <p:cNvSpPr>
            <a:spLocks noGrp="1"/>
          </p:cNvSpPr>
          <p:nvPr>
            <p:ph type="ctrTitle"/>
          </p:nvPr>
        </p:nvSpPr>
        <p:spPr/>
        <p:txBody>
          <a:bodyPr/>
          <a:lstStyle/>
          <a:p>
            <a:r>
              <a:rPr lang="en-US" b="0" dirty="0"/>
              <a:t>Feature Extraction</a:t>
            </a:r>
          </a:p>
        </p:txBody>
      </p:sp>
      <p:sp>
        <p:nvSpPr>
          <p:cNvPr id="8" name="TextBox 7">
            <a:extLst>
              <a:ext uri="{FF2B5EF4-FFF2-40B4-BE49-F238E27FC236}">
                <a16:creationId xmlns:a16="http://schemas.microsoft.com/office/drawing/2014/main" id="{49AEE8DB-07A5-44DB-820E-9DCA1349A656}"/>
              </a:ext>
            </a:extLst>
          </p:cNvPr>
          <p:cNvSpPr txBox="1"/>
          <p:nvPr/>
        </p:nvSpPr>
        <p:spPr>
          <a:xfrm>
            <a:off x="0" y="4809911"/>
            <a:ext cx="3537679" cy="300082"/>
          </a:xfrm>
          <a:prstGeom prst="rect">
            <a:avLst/>
          </a:prstGeom>
          <a:noFill/>
        </p:spPr>
        <p:txBody>
          <a:bodyPr wrap="square" rtlCol="0">
            <a:spAutoFit/>
          </a:bodyPr>
          <a:lstStyle/>
          <a:p>
            <a:r>
              <a:rPr lang="en-US" dirty="0">
                <a:solidFill>
                  <a:schemeClr val="bg1"/>
                </a:solidFill>
              </a:rPr>
              <a:t>Sorts performed by Alec Desai and Lina Wu</a:t>
            </a:r>
          </a:p>
        </p:txBody>
      </p:sp>
      <p:grpSp>
        <p:nvGrpSpPr>
          <p:cNvPr id="56" name="Group 55">
            <a:extLst>
              <a:ext uri="{FF2B5EF4-FFF2-40B4-BE49-F238E27FC236}">
                <a16:creationId xmlns:a16="http://schemas.microsoft.com/office/drawing/2014/main" id="{6300F235-5126-45E4-840A-01EEF4090E81}"/>
              </a:ext>
            </a:extLst>
          </p:cNvPr>
          <p:cNvGrpSpPr/>
          <p:nvPr/>
        </p:nvGrpSpPr>
        <p:grpSpPr>
          <a:xfrm>
            <a:off x="4392165" y="1935939"/>
            <a:ext cx="2911425" cy="1698829"/>
            <a:chOff x="4181073" y="1788333"/>
            <a:chExt cx="2911425" cy="1698829"/>
          </a:xfrm>
        </p:grpSpPr>
        <p:grpSp>
          <p:nvGrpSpPr>
            <p:cNvPr id="47" name="Group 46">
              <a:extLst>
                <a:ext uri="{FF2B5EF4-FFF2-40B4-BE49-F238E27FC236}">
                  <a16:creationId xmlns:a16="http://schemas.microsoft.com/office/drawing/2014/main" id="{A908852C-F3F8-4AF7-AA35-10D5E561B835}"/>
                </a:ext>
              </a:extLst>
            </p:cNvPr>
            <p:cNvGrpSpPr/>
            <p:nvPr/>
          </p:nvGrpSpPr>
          <p:grpSpPr>
            <a:xfrm>
              <a:off x="4181073" y="1788333"/>
              <a:ext cx="2911425" cy="1698829"/>
              <a:chOff x="4632375" y="1623491"/>
              <a:chExt cx="2911425" cy="1698829"/>
            </a:xfrm>
          </p:grpSpPr>
          <p:sp>
            <p:nvSpPr>
              <p:cNvPr id="43" name="TextBox 42">
                <a:extLst>
                  <a:ext uri="{FF2B5EF4-FFF2-40B4-BE49-F238E27FC236}">
                    <a16:creationId xmlns:a16="http://schemas.microsoft.com/office/drawing/2014/main" id="{8816BF5F-BCE9-4037-A07B-EDAAC4A3C39B}"/>
                  </a:ext>
                </a:extLst>
              </p:cNvPr>
              <p:cNvSpPr txBox="1"/>
              <p:nvPr/>
            </p:nvSpPr>
            <p:spPr>
              <a:xfrm>
                <a:off x="5633508" y="1673691"/>
                <a:ext cx="845820" cy="5078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High Affinity?</a:t>
                </a:r>
              </a:p>
            </p:txBody>
          </p:sp>
          <p:sp>
            <p:nvSpPr>
              <p:cNvPr id="45" name="TextBox 44">
                <a:extLst>
                  <a:ext uri="{FF2B5EF4-FFF2-40B4-BE49-F238E27FC236}">
                    <a16:creationId xmlns:a16="http://schemas.microsoft.com/office/drawing/2014/main" id="{23631B12-2D6C-40D0-AB99-6F3B44B04297}"/>
                  </a:ext>
                </a:extLst>
              </p:cNvPr>
              <p:cNvSpPr txBox="1"/>
              <p:nvPr/>
            </p:nvSpPr>
            <p:spPr>
              <a:xfrm>
                <a:off x="6442920" y="1673691"/>
                <a:ext cx="1100880" cy="5078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High Specificity?</a:t>
                </a:r>
              </a:p>
            </p:txBody>
          </p:sp>
          <p:sp>
            <p:nvSpPr>
              <p:cNvPr id="46" name="Rectangle 45">
                <a:extLst>
                  <a:ext uri="{FF2B5EF4-FFF2-40B4-BE49-F238E27FC236}">
                    <a16:creationId xmlns:a16="http://schemas.microsoft.com/office/drawing/2014/main" id="{92EFFFF5-4443-43B0-9E4C-83725A4646D5}"/>
                  </a:ext>
                </a:extLst>
              </p:cNvPr>
              <p:cNvSpPr/>
              <p:nvPr/>
            </p:nvSpPr>
            <p:spPr>
              <a:xfrm>
                <a:off x="4632375" y="1623491"/>
                <a:ext cx="2911425" cy="169882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Multiplication Sign 47">
              <a:extLst>
                <a:ext uri="{FF2B5EF4-FFF2-40B4-BE49-F238E27FC236}">
                  <a16:creationId xmlns:a16="http://schemas.microsoft.com/office/drawing/2014/main" id="{09C6F6F7-C079-4DCC-AABA-36D4404E788C}"/>
                </a:ext>
              </a:extLst>
            </p:cNvPr>
            <p:cNvSpPr/>
            <p:nvPr/>
          </p:nvSpPr>
          <p:spPr>
            <a:xfrm>
              <a:off x="5247259" y="2334758"/>
              <a:ext cx="508297" cy="551294"/>
            </a:xfrm>
            <a:prstGeom prst="mathMultiply">
              <a:avLst>
                <a:gd name="adj1" fmla="val 1302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49" descr="Shape, arrow&#10;&#10;Description automatically generated">
              <a:extLst>
                <a:ext uri="{FF2B5EF4-FFF2-40B4-BE49-F238E27FC236}">
                  <a16:creationId xmlns:a16="http://schemas.microsoft.com/office/drawing/2014/main" id="{8F154B9A-2BA0-4F6A-AEC6-7B69522AF2DF}"/>
                </a:ext>
              </a:extLst>
            </p:cNvPr>
            <p:cNvPicPr>
              <a:picLocks noChangeAspect="1"/>
            </p:cNvPicPr>
            <p:nvPr/>
          </p:nvPicPr>
          <p:blipFill>
            <a:blip r:embed="rId3"/>
            <a:stretch>
              <a:fillRect/>
            </a:stretch>
          </p:blipFill>
          <p:spPr>
            <a:xfrm>
              <a:off x="6224363" y="2409487"/>
              <a:ext cx="385783" cy="401836"/>
            </a:xfrm>
            <a:prstGeom prst="rect">
              <a:avLst/>
            </a:prstGeom>
          </p:spPr>
        </p:pic>
        <p:pic>
          <p:nvPicPr>
            <p:cNvPr id="52" name="Picture 51" descr="Shape, arrow&#10;&#10;Description automatically generated">
              <a:extLst>
                <a:ext uri="{FF2B5EF4-FFF2-40B4-BE49-F238E27FC236}">
                  <a16:creationId xmlns:a16="http://schemas.microsoft.com/office/drawing/2014/main" id="{8914A1C2-C760-4D2C-829B-47F1ECF59CA8}"/>
                </a:ext>
              </a:extLst>
            </p:cNvPr>
            <p:cNvPicPr>
              <a:picLocks noChangeAspect="1"/>
            </p:cNvPicPr>
            <p:nvPr/>
          </p:nvPicPr>
          <p:blipFill>
            <a:blip r:embed="rId3"/>
            <a:stretch>
              <a:fillRect/>
            </a:stretch>
          </p:blipFill>
          <p:spPr>
            <a:xfrm>
              <a:off x="5308515" y="2949281"/>
              <a:ext cx="385783" cy="401836"/>
            </a:xfrm>
            <a:prstGeom prst="rect">
              <a:avLst/>
            </a:prstGeom>
          </p:spPr>
        </p:pic>
        <p:pic>
          <p:nvPicPr>
            <p:cNvPr id="54" name="Picture 53" descr="Shape, arrow&#10;&#10;Description automatically generated">
              <a:extLst>
                <a:ext uri="{FF2B5EF4-FFF2-40B4-BE49-F238E27FC236}">
                  <a16:creationId xmlns:a16="http://schemas.microsoft.com/office/drawing/2014/main" id="{0596CD28-9D3F-4A81-B799-EEE15947D061}"/>
                </a:ext>
              </a:extLst>
            </p:cNvPr>
            <p:cNvPicPr>
              <a:picLocks noChangeAspect="1"/>
            </p:cNvPicPr>
            <p:nvPr/>
          </p:nvPicPr>
          <p:blipFill>
            <a:blip r:embed="rId3"/>
            <a:stretch>
              <a:fillRect/>
            </a:stretch>
          </p:blipFill>
          <p:spPr>
            <a:xfrm>
              <a:off x="6224362" y="2927973"/>
              <a:ext cx="385783" cy="401836"/>
            </a:xfrm>
            <a:prstGeom prst="rect">
              <a:avLst/>
            </a:prstGeom>
          </p:spPr>
        </p:pic>
      </p:grpSp>
      <p:sp>
        <p:nvSpPr>
          <p:cNvPr id="55" name="TextBox 54">
            <a:extLst>
              <a:ext uri="{FF2B5EF4-FFF2-40B4-BE49-F238E27FC236}">
                <a16:creationId xmlns:a16="http://schemas.microsoft.com/office/drawing/2014/main" id="{BF4298A5-B69C-4043-A3AA-294FE765C95A}"/>
              </a:ext>
            </a:extLst>
          </p:cNvPr>
          <p:cNvSpPr txBox="1"/>
          <p:nvPr/>
        </p:nvSpPr>
        <p:spPr>
          <a:xfrm>
            <a:off x="7808966" y="2600688"/>
            <a:ext cx="951097" cy="369332"/>
          </a:xfrm>
          <a:prstGeom prst="rect">
            <a:avLst/>
          </a:prstGeom>
          <a:noFill/>
          <a:ln w="19050">
            <a:solidFill>
              <a:schemeClr val="tx1"/>
            </a:solidFill>
          </a:ln>
        </p:spPr>
        <p:txBody>
          <a:bodyPr wrap="square" rtlCol="0">
            <a:spAutoFit/>
          </a:bodyPr>
          <a:lstStyle/>
          <a:p>
            <a:r>
              <a:rPr lang="en-US" sz="1800" dirty="0" err="1">
                <a:latin typeface="Arial" panose="020B0604020202020204" pitchFamily="34" charset="0"/>
                <a:cs typeface="Arial" panose="020B0604020202020204" pitchFamily="34" charset="0"/>
              </a:rPr>
              <a:t>UniRep</a:t>
            </a:r>
            <a:endParaRPr lang="en-US" sz="1800" dirty="0">
              <a:latin typeface="Arial" panose="020B0604020202020204" pitchFamily="34" charset="0"/>
              <a:cs typeface="Arial" panose="020B0604020202020204" pitchFamily="34" charset="0"/>
            </a:endParaRPr>
          </a:p>
        </p:txBody>
      </p:sp>
      <p:grpSp>
        <p:nvGrpSpPr>
          <p:cNvPr id="57" name="Group 56">
            <a:extLst>
              <a:ext uri="{FF2B5EF4-FFF2-40B4-BE49-F238E27FC236}">
                <a16:creationId xmlns:a16="http://schemas.microsoft.com/office/drawing/2014/main" id="{BC27EAAB-40F9-4DC5-A6B9-48CE50F524A7}"/>
              </a:ext>
            </a:extLst>
          </p:cNvPr>
          <p:cNvGrpSpPr/>
          <p:nvPr/>
        </p:nvGrpSpPr>
        <p:grpSpPr>
          <a:xfrm>
            <a:off x="297233" y="1215672"/>
            <a:ext cx="1702170" cy="1518811"/>
            <a:chOff x="4877008" y="1718780"/>
            <a:chExt cx="1945787" cy="1736185"/>
          </a:xfrm>
        </p:grpSpPr>
        <p:pic>
          <p:nvPicPr>
            <p:cNvPr id="62" name="Picture 61">
              <a:extLst>
                <a:ext uri="{FF2B5EF4-FFF2-40B4-BE49-F238E27FC236}">
                  <a16:creationId xmlns:a16="http://schemas.microsoft.com/office/drawing/2014/main" id="{B33DCCA6-DC38-40D3-B407-5F55170A1244}"/>
                </a:ext>
              </a:extLst>
            </p:cNvPr>
            <p:cNvPicPr>
              <a:picLocks noChangeAspect="1"/>
            </p:cNvPicPr>
            <p:nvPr/>
          </p:nvPicPr>
          <p:blipFill>
            <a:blip r:embed="rId4"/>
            <a:stretch>
              <a:fillRect/>
            </a:stretch>
          </p:blipFill>
          <p:spPr>
            <a:xfrm>
              <a:off x="5112325" y="1776459"/>
              <a:ext cx="1710470" cy="1425391"/>
            </a:xfrm>
            <a:prstGeom prst="rect">
              <a:avLst/>
            </a:prstGeom>
          </p:spPr>
        </p:pic>
        <p:sp>
          <p:nvSpPr>
            <p:cNvPr id="59" name="TextBox 58">
              <a:extLst>
                <a:ext uri="{FF2B5EF4-FFF2-40B4-BE49-F238E27FC236}">
                  <a16:creationId xmlns:a16="http://schemas.microsoft.com/office/drawing/2014/main" id="{A8B0CEA4-7381-45B6-A8C4-D4E777289B58}"/>
                </a:ext>
              </a:extLst>
            </p:cNvPr>
            <p:cNvSpPr txBox="1"/>
            <p:nvPr/>
          </p:nvSpPr>
          <p:spPr>
            <a:xfrm>
              <a:off x="5202216" y="3111935"/>
              <a:ext cx="1508308" cy="343030"/>
            </a:xfrm>
            <a:prstGeom prst="rect">
              <a:avLst/>
            </a:prstGeom>
            <a:noFill/>
          </p:spPr>
          <p:txBody>
            <a:bodyPr wrap="square" rtlCol="0">
              <a:spAutoFit/>
            </a:bodyPr>
            <a:lstStyle/>
            <a:p>
              <a:r>
                <a:rPr lang="en-US" sz="1200" dirty="0"/>
                <a:t>Antibody</a:t>
              </a:r>
              <a:r>
                <a:rPr lang="en-US" dirty="0"/>
                <a:t> </a:t>
              </a:r>
              <a:r>
                <a:rPr lang="en-US" sz="1200" dirty="0"/>
                <a:t>Display</a:t>
              </a:r>
              <a:endParaRPr lang="en-US" dirty="0"/>
            </a:p>
          </p:txBody>
        </p:sp>
        <p:sp>
          <p:nvSpPr>
            <p:cNvPr id="61" name="TextBox 60">
              <a:extLst>
                <a:ext uri="{FF2B5EF4-FFF2-40B4-BE49-F238E27FC236}">
                  <a16:creationId xmlns:a16="http://schemas.microsoft.com/office/drawing/2014/main" id="{3BBDB828-89F5-4653-89AB-34E9CD73E4A6}"/>
                </a:ext>
              </a:extLst>
            </p:cNvPr>
            <p:cNvSpPr txBox="1"/>
            <p:nvPr/>
          </p:nvSpPr>
          <p:spPr>
            <a:xfrm rot="16200000">
              <a:off x="4284497" y="2311291"/>
              <a:ext cx="1501666" cy="316643"/>
            </a:xfrm>
            <a:prstGeom prst="rect">
              <a:avLst/>
            </a:prstGeom>
            <a:noFill/>
          </p:spPr>
          <p:txBody>
            <a:bodyPr wrap="square" rtlCol="0">
              <a:spAutoFit/>
            </a:bodyPr>
            <a:lstStyle/>
            <a:p>
              <a:r>
                <a:rPr lang="en-US" sz="1200" dirty="0"/>
                <a:t>Reagent Binding</a:t>
              </a:r>
            </a:p>
          </p:txBody>
        </p:sp>
      </p:grpSp>
      <p:grpSp>
        <p:nvGrpSpPr>
          <p:cNvPr id="15" name="Group 14">
            <a:extLst>
              <a:ext uri="{FF2B5EF4-FFF2-40B4-BE49-F238E27FC236}">
                <a16:creationId xmlns:a16="http://schemas.microsoft.com/office/drawing/2014/main" id="{615470C6-073E-4EE5-8DD3-BBA1B2B5694B}"/>
              </a:ext>
            </a:extLst>
          </p:cNvPr>
          <p:cNvGrpSpPr/>
          <p:nvPr/>
        </p:nvGrpSpPr>
        <p:grpSpPr>
          <a:xfrm>
            <a:off x="270155" y="3055171"/>
            <a:ext cx="1730225" cy="1472922"/>
            <a:chOff x="367590" y="2912766"/>
            <a:chExt cx="1730225" cy="1472922"/>
          </a:xfrm>
        </p:grpSpPr>
        <p:pic>
          <p:nvPicPr>
            <p:cNvPr id="4" name="Picture 3">
              <a:extLst>
                <a:ext uri="{FF2B5EF4-FFF2-40B4-BE49-F238E27FC236}">
                  <a16:creationId xmlns:a16="http://schemas.microsoft.com/office/drawing/2014/main" id="{4F80C5D7-A2FA-4A03-9A41-6E7569FE23E0}"/>
                </a:ext>
              </a:extLst>
            </p:cNvPr>
            <p:cNvPicPr>
              <a:picLocks noChangeAspect="1"/>
            </p:cNvPicPr>
            <p:nvPr/>
          </p:nvPicPr>
          <p:blipFill>
            <a:blip r:embed="rId5"/>
            <a:stretch>
              <a:fillRect/>
            </a:stretch>
          </p:blipFill>
          <p:spPr>
            <a:xfrm>
              <a:off x="601500" y="2951597"/>
              <a:ext cx="1496315" cy="1246929"/>
            </a:xfrm>
            <a:prstGeom prst="rect">
              <a:avLst/>
            </a:prstGeom>
          </p:spPr>
        </p:pic>
        <p:sp>
          <p:nvSpPr>
            <p:cNvPr id="6" name="TextBox 5">
              <a:extLst>
                <a:ext uri="{FF2B5EF4-FFF2-40B4-BE49-F238E27FC236}">
                  <a16:creationId xmlns:a16="http://schemas.microsoft.com/office/drawing/2014/main" id="{D45851C7-1CB7-4E4F-9154-983A178C0BDA}"/>
                </a:ext>
              </a:extLst>
            </p:cNvPr>
            <p:cNvSpPr txBox="1"/>
            <p:nvPr/>
          </p:nvSpPr>
          <p:spPr>
            <a:xfrm>
              <a:off x="672565" y="4085606"/>
              <a:ext cx="1319464" cy="300082"/>
            </a:xfrm>
            <a:prstGeom prst="rect">
              <a:avLst/>
            </a:prstGeom>
            <a:noFill/>
          </p:spPr>
          <p:txBody>
            <a:bodyPr wrap="square" rtlCol="0">
              <a:spAutoFit/>
            </a:bodyPr>
            <a:lstStyle/>
            <a:p>
              <a:r>
                <a:rPr lang="en-US" sz="1200" dirty="0"/>
                <a:t>Antibody</a:t>
              </a:r>
              <a:r>
                <a:rPr lang="en-US" dirty="0"/>
                <a:t> </a:t>
              </a:r>
              <a:r>
                <a:rPr lang="en-US" sz="1200" dirty="0"/>
                <a:t>Display</a:t>
              </a:r>
              <a:endParaRPr lang="en-US" dirty="0"/>
            </a:p>
          </p:txBody>
        </p:sp>
        <p:sp>
          <p:nvSpPr>
            <p:cNvPr id="14" name="TextBox 13">
              <a:extLst>
                <a:ext uri="{FF2B5EF4-FFF2-40B4-BE49-F238E27FC236}">
                  <a16:creationId xmlns:a16="http://schemas.microsoft.com/office/drawing/2014/main" id="{A053F61A-7F59-4A1A-9A6D-29A65EE0289F}"/>
                </a:ext>
              </a:extLst>
            </p:cNvPr>
            <p:cNvSpPr txBox="1"/>
            <p:nvPr/>
          </p:nvSpPr>
          <p:spPr>
            <a:xfrm rot="16200000">
              <a:off x="-150737" y="3431093"/>
              <a:ext cx="1313654" cy="276999"/>
            </a:xfrm>
            <a:prstGeom prst="rect">
              <a:avLst/>
            </a:prstGeom>
            <a:noFill/>
          </p:spPr>
          <p:txBody>
            <a:bodyPr wrap="square" rtlCol="0">
              <a:spAutoFit/>
            </a:bodyPr>
            <a:lstStyle/>
            <a:p>
              <a:r>
                <a:rPr lang="en-US" sz="1200" dirty="0"/>
                <a:t>Reagent Binding</a:t>
              </a:r>
            </a:p>
          </p:txBody>
        </p:sp>
      </p:grpSp>
      <p:sp>
        <p:nvSpPr>
          <p:cNvPr id="58" name="TextBox 57">
            <a:extLst>
              <a:ext uri="{FF2B5EF4-FFF2-40B4-BE49-F238E27FC236}">
                <a16:creationId xmlns:a16="http://schemas.microsoft.com/office/drawing/2014/main" id="{C084FC16-9709-4D9C-B5BA-90DECFF6C813}"/>
              </a:ext>
            </a:extLst>
          </p:cNvPr>
          <p:cNvSpPr txBox="1"/>
          <p:nvPr/>
        </p:nvSpPr>
        <p:spPr>
          <a:xfrm>
            <a:off x="481463" y="1040853"/>
            <a:ext cx="820365" cy="338554"/>
          </a:xfrm>
          <a:prstGeom prst="rect">
            <a:avLst/>
          </a:prstGeom>
          <a:noFill/>
          <a:ln w="19050">
            <a:noFill/>
          </a:ln>
        </p:spPr>
        <p:txBody>
          <a:bodyPr wrap="square" rtlCol="0">
            <a:spAutoFit/>
          </a:bodyPr>
          <a:lstStyle/>
          <a:p>
            <a:r>
              <a:rPr lang="en-US" sz="1600" dirty="0">
                <a:latin typeface="Arial" panose="020B0604020202020204" pitchFamily="34" charset="0"/>
                <a:cs typeface="Arial" panose="020B0604020202020204" pitchFamily="34" charset="0"/>
              </a:rPr>
              <a:t>Affinity</a:t>
            </a:r>
          </a:p>
        </p:txBody>
      </p:sp>
      <p:sp>
        <p:nvSpPr>
          <p:cNvPr id="60" name="TextBox 59">
            <a:extLst>
              <a:ext uri="{FF2B5EF4-FFF2-40B4-BE49-F238E27FC236}">
                <a16:creationId xmlns:a16="http://schemas.microsoft.com/office/drawing/2014/main" id="{89938246-85E7-4888-BAF6-CA58B069C05B}"/>
              </a:ext>
            </a:extLst>
          </p:cNvPr>
          <p:cNvSpPr txBox="1"/>
          <p:nvPr/>
        </p:nvSpPr>
        <p:spPr>
          <a:xfrm>
            <a:off x="462529" y="2866005"/>
            <a:ext cx="1110569" cy="338554"/>
          </a:xfrm>
          <a:prstGeom prst="rect">
            <a:avLst/>
          </a:prstGeom>
          <a:noFill/>
          <a:ln w="19050">
            <a:noFill/>
          </a:ln>
        </p:spPr>
        <p:txBody>
          <a:bodyPr wrap="square" rtlCol="0">
            <a:spAutoFit/>
          </a:bodyPr>
          <a:lstStyle/>
          <a:p>
            <a:r>
              <a:rPr lang="en-US" sz="1600" dirty="0">
                <a:latin typeface="Arial" panose="020B0604020202020204" pitchFamily="34" charset="0"/>
                <a:cs typeface="Arial" panose="020B0604020202020204" pitchFamily="34" charset="0"/>
              </a:rPr>
              <a:t>Specificity</a:t>
            </a:r>
          </a:p>
        </p:txBody>
      </p:sp>
      <p:pic>
        <p:nvPicPr>
          <p:cNvPr id="16" name="Picture 15">
            <a:extLst>
              <a:ext uri="{FF2B5EF4-FFF2-40B4-BE49-F238E27FC236}">
                <a16:creationId xmlns:a16="http://schemas.microsoft.com/office/drawing/2014/main" id="{2092E39A-1C26-4335-81E9-53175B9EA68F}"/>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0"/>
                    </a14:imgEffect>
                  </a14:imgLayer>
                </a14:imgProps>
              </a:ext>
            </a:extLst>
          </a:blip>
          <a:srcRect l="21917" t="50000" r="23916" b="17795"/>
          <a:stretch/>
        </p:blipFill>
        <p:spPr>
          <a:xfrm rot="1082200">
            <a:off x="2395655" y="1072327"/>
            <a:ext cx="1103767" cy="340470"/>
          </a:xfrm>
          <a:prstGeom prst="rect">
            <a:avLst/>
          </a:prstGeom>
        </p:spPr>
      </p:pic>
      <p:pic>
        <p:nvPicPr>
          <p:cNvPr id="17" name="Picture 16">
            <a:extLst>
              <a:ext uri="{FF2B5EF4-FFF2-40B4-BE49-F238E27FC236}">
                <a16:creationId xmlns:a16="http://schemas.microsoft.com/office/drawing/2014/main" id="{F83B9F3D-FEB2-47F9-8153-17D675D468B7}"/>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0"/>
                    </a14:imgEffect>
                  </a14:imgLayer>
                </a14:imgProps>
              </a:ext>
            </a:extLst>
          </a:blip>
          <a:srcRect l="21917" t="50000" r="23916" b="17795"/>
          <a:stretch/>
        </p:blipFill>
        <p:spPr>
          <a:xfrm rot="1082200">
            <a:off x="2403818" y="1375452"/>
            <a:ext cx="1103767" cy="340470"/>
          </a:xfrm>
          <a:prstGeom prst="rect">
            <a:avLst/>
          </a:prstGeom>
        </p:spPr>
      </p:pic>
      <p:pic>
        <p:nvPicPr>
          <p:cNvPr id="35" name="Picture 34">
            <a:extLst>
              <a:ext uri="{FF2B5EF4-FFF2-40B4-BE49-F238E27FC236}">
                <a16:creationId xmlns:a16="http://schemas.microsoft.com/office/drawing/2014/main" id="{9C2BD564-132B-4D2B-B8C5-1B5C925794BC}"/>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0"/>
                    </a14:imgEffect>
                  </a14:imgLayer>
                </a14:imgProps>
              </a:ext>
            </a:extLst>
          </a:blip>
          <a:srcRect l="21917" t="50000" r="23916" b="17795"/>
          <a:stretch/>
        </p:blipFill>
        <p:spPr>
          <a:xfrm rot="1082200">
            <a:off x="2393314" y="1933065"/>
            <a:ext cx="1103767" cy="340470"/>
          </a:xfrm>
          <a:prstGeom prst="rect">
            <a:avLst/>
          </a:prstGeom>
        </p:spPr>
      </p:pic>
      <p:pic>
        <p:nvPicPr>
          <p:cNvPr id="36" name="Picture 35">
            <a:extLst>
              <a:ext uri="{FF2B5EF4-FFF2-40B4-BE49-F238E27FC236}">
                <a16:creationId xmlns:a16="http://schemas.microsoft.com/office/drawing/2014/main" id="{1C154599-701F-4C1C-80B3-0A8930BE62E2}"/>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0"/>
                    </a14:imgEffect>
                  </a14:imgLayer>
                </a14:imgProps>
              </a:ext>
            </a:extLst>
          </a:blip>
          <a:srcRect l="21917" t="50000" r="23916" b="17795"/>
          <a:stretch/>
        </p:blipFill>
        <p:spPr>
          <a:xfrm rot="1082200">
            <a:off x="2401477" y="2236190"/>
            <a:ext cx="1103767" cy="340470"/>
          </a:xfrm>
          <a:prstGeom prst="rect">
            <a:avLst/>
          </a:prstGeom>
        </p:spPr>
      </p:pic>
      <p:pic>
        <p:nvPicPr>
          <p:cNvPr id="37" name="Picture 36">
            <a:extLst>
              <a:ext uri="{FF2B5EF4-FFF2-40B4-BE49-F238E27FC236}">
                <a16:creationId xmlns:a16="http://schemas.microsoft.com/office/drawing/2014/main" id="{8BC729F6-0EE7-4BD3-9649-411AF7FE7FBD}"/>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0"/>
                    </a14:imgEffect>
                  </a14:imgLayer>
                </a14:imgProps>
              </a:ext>
            </a:extLst>
          </a:blip>
          <a:srcRect l="21917" t="50000" r="23916" b="17795"/>
          <a:stretch/>
        </p:blipFill>
        <p:spPr>
          <a:xfrm rot="1082200">
            <a:off x="2414482" y="2898099"/>
            <a:ext cx="1103767" cy="340470"/>
          </a:xfrm>
          <a:prstGeom prst="rect">
            <a:avLst/>
          </a:prstGeom>
        </p:spPr>
      </p:pic>
      <p:pic>
        <p:nvPicPr>
          <p:cNvPr id="38" name="Picture 37">
            <a:extLst>
              <a:ext uri="{FF2B5EF4-FFF2-40B4-BE49-F238E27FC236}">
                <a16:creationId xmlns:a16="http://schemas.microsoft.com/office/drawing/2014/main" id="{F95A6308-17B9-4C99-A73E-EC057C5358BA}"/>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0"/>
                    </a14:imgEffect>
                  </a14:imgLayer>
                </a14:imgProps>
              </a:ext>
            </a:extLst>
          </a:blip>
          <a:srcRect l="21917" t="50000" r="23916" b="17795"/>
          <a:stretch/>
        </p:blipFill>
        <p:spPr>
          <a:xfrm rot="1082200">
            <a:off x="2422645" y="3201224"/>
            <a:ext cx="1103767" cy="340470"/>
          </a:xfrm>
          <a:prstGeom prst="rect">
            <a:avLst/>
          </a:prstGeom>
        </p:spPr>
      </p:pic>
      <p:pic>
        <p:nvPicPr>
          <p:cNvPr id="39" name="Picture 38">
            <a:extLst>
              <a:ext uri="{FF2B5EF4-FFF2-40B4-BE49-F238E27FC236}">
                <a16:creationId xmlns:a16="http://schemas.microsoft.com/office/drawing/2014/main" id="{399D35F0-898F-4E71-BEE5-44ED749D1BEE}"/>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0"/>
                    </a14:imgEffect>
                  </a14:imgLayer>
                </a14:imgProps>
              </a:ext>
            </a:extLst>
          </a:blip>
          <a:srcRect l="21917" t="50000" r="23916" b="17795"/>
          <a:stretch/>
        </p:blipFill>
        <p:spPr>
          <a:xfrm rot="1082200">
            <a:off x="2393130" y="3791813"/>
            <a:ext cx="1103767" cy="340470"/>
          </a:xfrm>
          <a:prstGeom prst="rect">
            <a:avLst/>
          </a:prstGeom>
        </p:spPr>
      </p:pic>
      <p:pic>
        <p:nvPicPr>
          <p:cNvPr id="75" name="Picture 74">
            <a:extLst>
              <a:ext uri="{FF2B5EF4-FFF2-40B4-BE49-F238E27FC236}">
                <a16:creationId xmlns:a16="http://schemas.microsoft.com/office/drawing/2014/main" id="{3311072C-AD78-4D66-8973-AED5D484C93B}"/>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0"/>
                    </a14:imgEffect>
                  </a14:imgLayer>
                </a14:imgProps>
              </a:ext>
            </a:extLst>
          </a:blip>
          <a:srcRect l="21917" t="50000" r="23916" b="17795"/>
          <a:stretch/>
        </p:blipFill>
        <p:spPr>
          <a:xfrm rot="1082200">
            <a:off x="2401293" y="4094938"/>
            <a:ext cx="1103767" cy="340470"/>
          </a:xfrm>
          <a:prstGeom prst="rect">
            <a:avLst/>
          </a:prstGeom>
        </p:spPr>
      </p:pic>
      <p:pic>
        <p:nvPicPr>
          <p:cNvPr id="77" name="Picture 76">
            <a:extLst>
              <a:ext uri="{FF2B5EF4-FFF2-40B4-BE49-F238E27FC236}">
                <a16:creationId xmlns:a16="http://schemas.microsoft.com/office/drawing/2014/main" id="{FE6B5C82-4447-4120-8A0C-059247683E91}"/>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0"/>
                    </a14:imgEffect>
                  </a14:imgLayer>
                </a14:imgProps>
              </a:ext>
            </a:extLst>
          </a:blip>
          <a:srcRect l="21917" t="50000" r="23916" b="17795"/>
          <a:stretch/>
        </p:blipFill>
        <p:spPr>
          <a:xfrm rot="1082200">
            <a:off x="4423280" y="2534765"/>
            <a:ext cx="940538" cy="290120"/>
          </a:xfrm>
          <a:prstGeom prst="rect">
            <a:avLst/>
          </a:prstGeom>
        </p:spPr>
      </p:pic>
      <p:pic>
        <p:nvPicPr>
          <p:cNvPr id="79" name="Picture 78">
            <a:extLst>
              <a:ext uri="{FF2B5EF4-FFF2-40B4-BE49-F238E27FC236}">
                <a16:creationId xmlns:a16="http://schemas.microsoft.com/office/drawing/2014/main" id="{EDFE21E7-5055-4900-BBB9-03195E27FBF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0"/>
                    </a14:imgEffect>
                  </a14:imgLayer>
                </a14:imgProps>
              </a:ext>
            </a:extLst>
          </a:blip>
          <a:srcRect l="21917" t="50000" r="23916" b="17795"/>
          <a:stretch/>
        </p:blipFill>
        <p:spPr>
          <a:xfrm rot="1082200">
            <a:off x="4444554" y="3118859"/>
            <a:ext cx="940538" cy="290120"/>
          </a:xfrm>
          <a:prstGeom prst="rect">
            <a:avLst/>
          </a:prstGeom>
        </p:spPr>
      </p:pic>
      <p:sp>
        <p:nvSpPr>
          <p:cNvPr id="80" name="Rectangle 79">
            <a:extLst>
              <a:ext uri="{FF2B5EF4-FFF2-40B4-BE49-F238E27FC236}">
                <a16:creationId xmlns:a16="http://schemas.microsoft.com/office/drawing/2014/main" id="{716D7CB2-5AC2-4DC5-A843-68521B4C37ED}"/>
              </a:ext>
            </a:extLst>
          </p:cNvPr>
          <p:cNvSpPr/>
          <p:nvPr/>
        </p:nvSpPr>
        <p:spPr>
          <a:xfrm rot="19123116">
            <a:off x="1051525" y="1468035"/>
            <a:ext cx="752907" cy="363277"/>
          </a:xfrm>
          <a:prstGeom prst="rect">
            <a:avLst/>
          </a:prstGeom>
          <a:noFill/>
          <a:ln w="19050">
            <a:solidFill>
              <a:srgbClr val="0C1F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A83919E6-7EC9-4FF1-8132-6E782913898B}"/>
              </a:ext>
            </a:extLst>
          </p:cNvPr>
          <p:cNvSpPr/>
          <p:nvPr/>
        </p:nvSpPr>
        <p:spPr>
          <a:xfrm rot="19123116">
            <a:off x="1137888" y="2006778"/>
            <a:ext cx="638715" cy="25637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4F9D7850-85D6-41B1-BEA9-6560ACEFF1F6}"/>
              </a:ext>
            </a:extLst>
          </p:cNvPr>
          <p:cNvSpPr/>
          <p:nvPr/>
        </p:nvSpPr>
        <p:spPr>
          <a:xfrm rot="19123116">
            <a:off x="1137887" y="3287041"/>
            <a:ext cx="638715" cy="25637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7AE1DDAA-A05E-4E61-B11C-CD2046CB0293}"/>
              </a:ext>
            </a:extLst>
          </p:cNvPr>
          <p:cNvSpPr/>
          <p:nvPr/>
        </p:nvSpPr>
        <p:spPr>
          <a:xfrm rot="19123116">
            <a:off x="1164514" y="3808824"/>
            <a:ext cx="706170" cy="27675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39F60064-4AB7-44EE-AD9F-ABB7B54E8613}"/>
              </a:ext>
            </a:extLst>
          </p:cNvPr>
          <p:cNvSpPr/>
          <p:nvPr/>
        </p:nvSpPr>
        <p:spPr>
          <a:xfrm>
            <a:off x="2357240" y="1003513"/>
            <a:ext cx="1173410" cy="853613"/>
          </a:xfrm>
          <a:prstGeom prst="rect">
            <a:avLst/>
          </a:prstGeom>
          <a:noFill/>
          <a:ln w="19050">
            <a:solidFill>
              <a:srgbClr val="0C1F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EC7AEA83-3D8B-4D21-A801-FA2F3A1F9D08}"/>
              </a:ext>
            </a:extLst>
          </p:cNvPr>
          <p:cNvSpPr/>
          <p:nvPr/>
        </p:nvSpPr>
        <p:spPr>
          <a:xfrm>
            <a:off x="2357240" y="1886939"/>
            <a:ext cx="1173410" cy="85361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6046FE15-0F3D-45C0-98C0-0E08D910BB5D}"/>
              </a:ext>
            </a:extLst>
          </p:cNvPr>
          <p:cNvSpPr/>
          <p:nvPr/>
        </p:nvSpPr>
        <p:spPr>
          <a:xfrm>
            <a:off x="2364635" y="2854244"/>
            <a:ext cx="1173410" cy="85361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33CB168D-9812-429D-AB17-7C4244254752}"/>
              </a:ext>
            </a:extLst>
          </p:cNvPr>
          <p:cNvSpPr/>
          <p:nvPr/>
        </p:nvSpPr>
        <p:spPr>
          <a:xfrm>
            <a:off x="2364635" y="3738958"/>
            <a:ext cx="1173410" cy="85361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Arrow Connector 94">
            <a:extLst>
              <a:ext uri="{FF2B5EF4-FFF2-40B4-BE49-F238E27FC236}">
                <a16:creationId xmlns:a16="http://schemas.microsoft.com/office/drawing/2014/main" id="{2BEEEF43-0072-4C4E-AB73-1750356F8722}"/>
              </a:ext>
            </a:extLst>
          </p:cNvPr>
          <p:cNvCxnSpPr>
            <a:cxnSpLocks/>
          </p:cNvCxnSpPr>
          <p:nvPr/>
        </p:nvCxnSpPr>
        <p:spPr>
          <a:xfrm>
            <a:off x="7366191" y="2785352"/>
            <a:ext cx="403913"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96" name="Straight Arrow Connector 95">
            <a:extLst>
              <a:ext uri="{FF2B5EF4-FFF2-40B4-BE49-F238E27FC236}">
                <a16:creationId xmlns:a16="http://schemas.microsoft.com/office/drawing/2014/main" id="{2E5CAF0B-D07E-4870-A381-D948AD81EC5C}"/>
              </a:ext>
            </a:extLst>
          </p:cNvPr>
          <p:cNvCxnSpPr>
            <a:cxnSpLocks/>
          </p:cNvCxnSpPr>
          <p:nvPr/>
        </p:nvCxnSpPr>
        <p:spPr>
          <a:xfrm>
            <a:off x="3763158" y="2790980"/>
            <a:ext cx="403913"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85533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60" grpId="0"/>
      <p:bldP spid="84" grpId="0" animBg="1"/>
      <p:bldP spid="86" grpId="0" animBg="1"/>
      <p:bldP spid="92" grpId="0" animBg="1"/>
      <p:bldP spid="9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F7AA9-1BB3-46A5-B73E-6E95FFB178C4}"/>
              </a:ext>
            </a:extLst>
          </p:cNvPr>
          <p:cNvSpPr>
            <a:spLocks noGrp="1"/>
          </p:cNvSpPr>
          <p:nvPr>
            <p:ph type="ctrTitle"/>
          </p:nvPr>
        </p:nvSpPr>
        <p:spPr/>
        <p:txBody>
          <a:bodyPr/>
          <a:lstStyle/>
          <a:p>
            <a:r>
              <a:rPr lang="en-US" b="0" dirty="0"/>
              <a:t>Linear Discriminant Analysis</a:t>
            </a:r>
          </a:p>
        </p:txBody>
      </p:sp>
      <p:sp>
        <p:nvSpPr>
          <p:cNvPr id="52" name="TextBox 51">
            <a:extLst>
              <a:ext uri="{FF2B5EF4-FFF2-40B4-BE49-F238E27FC236}">
                <a16:creationId xmlns:a16="http://schemas.microsoft.com/office/drawing/2014/main" id="{4A3A23CC-EF57-4352-9742-53D7409E1BDB}"/>
              </a:ext>
            </a:extLst>
          </p:cNvPr>
          <p:cNvSpPr txBox="1"/>
          <p:nvPr/>
        </p:nvSpPr>
        <p:spPr>
          <a:xfrm>
            <a:off x="5044810" y="1402652"/>
            <a:ext cx="3643415" cy="461665"/>
          </a:xfrm>
          <a:prstGeom prst="rect">
            <a:avLst/>
          </a:prstGeom>
          <a:noFill/>
        </p:spPr>
        <p:txBody>
          <a:bodyPr wrap="square" rtlCol="0">
            <a:spAutoFit/>
          </a:bodyPr>
          <a:lstStyle/>
          <a:p>
            <a:r>
              <a:rPr lang="en-US" sz="2400" dirty="0"/>
              <a:t>Supervised Classification</a:t>
            </a:r>
          </a:p>
        </p:txBody>
      </p:sp>
      <p:sp>
        <p:nvSpPr>
          <p:cNvPr id="54" name="TextBox 53">
            <a:extLst>
              <a:ext uri="{FF2B5EF4-FFF2-40B4-BE49-F238E27FC236}">
                <a16:creationId xmlns:a16="http://schemas.microsoft.com/office/drawing/2014/main" id="{538B7DD9-6610-4BC8-9219-31D7CB4519F6}"/>
              </a:ext>
            </a:extLst>
          </p:cNvPr>
          <p:cNvSpPr txBox="1"/>
          <p:nvPr/>
        </p:nvSpPr>
        <p:spPr>
          <a:xfrm>
            <a:off x="5044811" y="2201108"/>
            <a:ext cx="3643414" cy="461665"/>
          </a:xfrm>
          <a:prstGeom prst="rect">
            <a:avLst/>
          </a:prstGeom>
          <a:noFill/>
        </p:spPr>
        <p:txBody>
          <a:bodyPr wrap="square" rtlCol="0">
            <a:spAutoFit/>
          </a:bodyPr>
          <a:lstStyle/>
          <a:p>
            <a:r>
              <a:rPr lang="en-US" sz="2400" dirty="0"/>
              <a:t>Dimensionality Reduction</a:t>
            </a:r>
          </a:p>
        </p:txBody>
      </p:sp>
      <p:pic>
        <p:nvPicPr>
          <p:cNvPr id="63" name="Picture 62">
            <a:extLst>
              <a:ext uri="{FF2B5EF4-FFF2-40B4-BE49-F238E27FC236}">
                <a16:creationId xmlns:a16="http://schemas.microsoft.com/office/drawing/2014/main" id="{F83CCF43-2F0D-43BD-95A5-0B32AC6E67D0}"/>
              </a:ext>
            </a:extLst>
          </p:cNvPr>
          <p:cNvPicPr>
            <a:picLocks noChangeAspect="1"/>
          </p:cNvPicPr>
          <p:nvPr/>
        </p:nvPicPr>
        <p:blipFill>
          <a:blip r:embed="rId3"/>
          <a:stretch>
            <a:fillRect/>
          </a:stretch>
        </p:blipFill>
        <p:spPr>
          <a:xfrm>
            <a:off x="580431" y="990600"/>
            <a:ext cx="3643416" cy="3770339"/>
          </a:xfrm>
          <a:prstGeom prst="rect">
            <a:avLst/>
          </a:prstGeom>
        </p:spPr>
      </p:pic>
    </p:spTree>
    <p:extLst>
      <p:ext uri="{BB962C8B-B14F-4D97-AF65-F5344CB8AC3E}">
        <p14:creationId xmlns:p14="http://schemas.microsoft.com/office/powerpoint/2010/main" val="663570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aphic 24">
            <a:extLst>
              <a:ext uri="{FF2B5EF4-FFF2-40B4-BE49-F238E27FC236}">
                <a16:creationId xmlns:a16="http://schemas.microsoft.com/office/drawing/2014/main" id="{168108D3-B594-4393-9B50-CE6FEDB076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26230" y="1278109"/>
            <a:ext cx="3330855" cy="2359356"/>
          </a:xfrm>
          <a:prstGeom prst="rect">
            <a:avLst/>
          </a:prstGeom>
        </p:spPr>
      </p:pic>
      <p:sp>
        <p:nvSpPr>
          <p:cNvPr id="2" name="Title 1">
            <a:extLst>
              <a:ext uri="{FF2B5EF4-FFF2-40B4-BE49-F238E27FC236}">
                <a16:creationId xmlns:a16="http://schemas.microsoft.com/office/drawing/2014/main" id="{88DF7AA9-1BB3-46A5-B73E-6E95FFB178C4}"/>
              </a:ext>
            </a:extLst>
          </p:cNvPr>
          <p:cNvSpPr>
            <a:spLocks noGrp="1"/>
          </p:cNvSpPr>
          <p:nvPr>
            <p:ph type="ctrTitle"/>
          </p:nvPr>
        </p:nvSpPr>
        <p:spPr/>
        <p:txBody>
          <a:bodyPr/>
          <a:lstStyle/>
          <a:p>
            <a:r>
              <a:rPr lang="en-US" b="0" dirty="0"/>
              <a:t>Linear Discriminant Analysis</a:t>
            </a:r>
          </a:p>
        </p:txBody>
      </p:sp>
      <p:sp>
        <p:nvSpPr>
          <p:cNvPr id="6" name="TextBox 5">
            <a:extLst>
              <a:ext uri="{FF2B5EF4-FFF2-40B4-BE49-F238E27FC236}">
                <a16:creationId xmlns:a16="http://schemas.microsoft.com/office/drawing/2014/main" id="{FF6080BA-7A1D-42B8-8FF6-B6565A50CCF6}"/>
              </a:ext>
            </a:extLst>
          </p:cNvPr>
          <p:cNvSpPr txBox="1"/>
          <p:nvPr/>
        </p:nvSpPr>
        <p:spPr>
          <a:xfrm>
            <a:off x="1318485" y="3600523"/>
            <a:ext cx="1219871"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Low Affinity</a:t>
            </a:r>
          </a:p>
        </p:txBody>
      </p:sp>
      <p:sp>
        <p:nvSpPr>
          <p:cNvPr id="8" name="TextBox 7">
            <a:extLst>
              <a:ext uri="{FF2B5EF4-FFF2-40B4-BE49-F238E27FC236}">
                <a16:creationId xmlns:a16="http://schemas.microsoft.com/office/drawing/2014/main" id="{9951217F-7830-4131-A8E3-AE9CEE4853D5}"/>
              </a:ext>
            </a:extLst>
          </p:cNvPr>
          <p:cNvSpPr txBox="1"/>
          <p:nvPr/>
        </p:nvSpPr>
        <p:spPr>
          <a:xfrm>
            <a:off x="2813725" y="3596647"/>
            <a:ext cx="1292410"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High Affinity</a:t>
            </a:r>
          </a:p>
        </p:txBody>
      </p:sp>
      <p:sp>
        <p:nvSpPr>
          <p:cNvPr id="14" name="TextBox 13">
            <a:extLst>
              <a:ext uri="{FF2B5EF4-FFF2-40B4-BE49-F238E27FC236}">
                <a16:creationId xmlns:a16="http://schemas.microsoft.com/office/drawing/2014/main" id="{567DFE4D-B665-4CFD-99F3-1B6B67332CC9}"/>
              </a:ext>
            </a:extLst>
          </p:cNvPr>
          <p:cNvSpPr txBox="1"/>
          <p:nvPr/>
        </p:nvSpPr>
        <p:spPr>
          <a:xfrm>
            <a:off x="4973203" y="3600523"/>
            <a:ext cx="161829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High Specificity</a:t>
            </a:r>
          </a:p>
        </p:txBody>
      </p:sp>
      <p:sp>
        <p:nvSpPr>
          <p:cNvPr id="16" name="TextBox 15">
            <a:extLst>
              <a:ext uri="{FF2B5EF4-FFF2-40B4-BE49-F238E27FC236}">
                <a16:creationId xmlns:a16="http://schemas.microsoft.com/office/drawing/2014/main" id="{6C06D6E3-EE78-40C1-AF2D-9D9A9482D0A5}"/>
              </a:ext>
            </a:extLst>
          </p:cNvPr>
          <p:cNvSpPr txBox="1"/>
          <p:nvPr/>
        </p:nvSpPr>
        <p:spPr>
          <a:xfrm>
            <a:off x="6528691" y="3600523"/>
            <a:ext cx="1558047"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Low Specificity</a:t>
            </a:r>
          </a:p>
        </p:txBody>
      </p:sp>
      <p:pic>
        <p:nvPicPr>
          <p:cNvPr id="7" name="Picture 6">
            <a:extLst>
              <a:ext uri="{FF2B5EF4-FFF2-40B4-BE49-F238E27FC236}">
                <a16:creationId xmlns:a16="http://schemas.microsoft.com/office/drawing/2014/main" id="{8BFE1EBD-DBF6-4640-8EBF-100C268029DD}"/>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893057" y="1278109"/>
            <a:ext cx="3330855" cy="2359356"/>
          </a:xfrm>
          <a:prstGeom prst="rect">
            <a:avLst/>
          </a:prstGeom>
        </p:spPr>
      </p:pic>
      <p:cxnSp>
        <p:nvCxnSpPr>
          <p:cNvPr id="15" name="Straight Connector 14">
            <a:extLst>
              <a:ext uri="{FF2B5EF4-FFF2-40B4-BE49-F238E27FC236}">
                <a16:creationId xmlns:a16="http://schemas.microsoft.com/office/drawing/2014/main" id="{88F7024F-83E0-4117-9F28-F9246C996AD7}"/>
              </a:ext>
            </a:extLst>
          </p:cNvPr>
          <p:cNvCxnSpPr/>
          <p:nvPr/>
        </p:nvCxnSpPr>
        <p:spPr>
          <a:xfrm>
            <a:off x="1165664" y="2575063"/>
            <a:ext cx="2987236" cy="0"/>
          </a:xfrm>
          <a:prstGeom prst="line">
            <a:avLst/>
          </a:prstGeom>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3233C6AD-69AE-42F4-A7A8-085C2845C8B4}"/>
              </a:ext>
            </a:extLst>
          </p:cNvPr>
          <p:cNvSpPr txBox="1"/>
          <p:nvPr/>
        </p:nvSpPr>
        <p:spPr>
          <a:xfrm>
            <a:off x="2436996" y="1302705"/>
            <a:ext cx="1808083" cy="646331"/>
          </a:xfrm>
          <a:prstGeom prst="rect">
            <a:avLst/>
          </a:prstGeom>
          <a:noFill/>
        </p:spPr>
        <p:txBody>
          <a:bodyPr wrap="square" rtlCol="0">
            <a:spAutoFit/>
          </a:bodyPr>
          <a:lstStyle/>
          <a:p>
            <a:r>
              <a:rPr lang="en-US" sz="1800" dirty="0">
                <a:solidFill>
                  <a:srgbClr val="FF0000"/>
                </a:solidFill>
              </a:rPr>
              <a:t>High Specificity</a:t>
            </a:r>
          </a:p>
          <a:p>
            <a:r>
              <a:rPr lang="en-US" sz="1800" dirty="0">
                <a:solidFill>
                  <a:srgbClr val="A7A7A7"/>
                </a:solidFill>
              </a:rPr>
              <a:t>Low Specificity</a:t>
            </a:r>
          </a:p>
        </p:txBody>
      </p:sp>
      <p:sp>
        <p:nvSpPr>
          <p:cNvPr id="23" name="TextBox 22">
            <a:extLst>
              <a:ext uri="{FF2B5EF4-FFF2-40B4-BE49-F238E27FC236}">
                <a16:creationId xmlns:a16="http://schemas.microsoft.com/office/drawing/2014/main" id="{DBACE586-2641-43B7-A793-6F9222B8CFDD}"/>
              </a:ext>
            </a:extLst>
          </p:cNvPr>
          <p:cNvSpPr txBox="1"/>
          <p:nvPr/>
        </p:nvSpPr>
        <p:spPr>
          <a:xfrm>
            <a:off x="5016353" y="1326863"/>
            <a:ext cx="1482685" cy="646331"/>
          </a:xfrm>
          <a:prstGeom prst="rect">
            <a:avLst/>
          </a:prstGeom>
          <a:noFill/>
        </p:spPr>
        <p:txBody>
          <a:bodyPr wrap="square" rtlCol="0">
            <a:spAutoFit/>
          </a:bodyPr>
          <a:lstStyle/>
          <a:p>
            <a:r>
              <a:rPr lang="en-US" sz="1800" dirty="0">
                <a:solidFill>
                  <a:srgbClr val="0C1FCF"/>
                </a:solidFill>
              </a:rPr>
              <a:t>High Affinity</a:t>
            </a:r>
          </a:p>
          <a:p>
            <a:r>
              <a:rPr lang="en-US" sz="1800" dirty="0">
                <a:solidFill>
                  <a:srgbClr val="A7A7A7"/>
                </a:solidFill>
              </a:rPr>
              <a:t>Low Affinity</a:t>
            </a:r>
          </a:p>
        </p:txBody>
      </p:sp>
      <p:cxnSp>
        <p:nvCxnSpPr>
          <p:cNvPr id="26" name="Straight Connector 25">
            <a:extLst>
              <a:ext uri="{FF2B5EF4-FFF2-40B4-BE49-F238E27FC236}">
                <a16:creationId xmlns:a16="http://schemas.microsoft.com/office/drawing/2014/main" id="{F3E11ACF-FD74-4390-8985-D0D859DA884C}"/>
              </a:ext>
            </a:extLst>
          </p:cNvPr>
          <p:cNvCxnSpPr/>
          <p:nvPr/>
        </p:nvCxnSpPr>
        <p:spPr>
          <a:xfrm>
            <a:off x="4990904" y="2465070"/>
            <a:ext cx="2987236" cy="0"/>
          </a:xfrm>
          <a:prstGeom prst="line">
            <a:avLst/>
          </a:prstGeom>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847D12F3-6EEC-4181-8917-649D1DDEDE73}"/>
              </a:ext>
            </a:extLst>
          </p:cNvPr>
          <p:cNvSpPr txBox="1"/>
          <p:nvPr/>
        </p:nvSpPr>
        <p:spPr>
          <a:xfrm rot="16200000">
            <a:off x="3420395" y="2206276"/>
            <a:ext cx="2643358" cy="415498"/>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Specificity Projection</a:t>
            </a:r>
          </a:p>
        </p:txBody>
      </p:sp>
      <p:sp>
        <p:nvSpPr>
          <p:cNvPr id="10" name="TextBox 9">
            <a:extLst>
              <a:ext uri="{FF2B5EF4-FFF2-40B4-BE49-F238E27FC236}">
                <a16:creationId xmlns:a16="http://schemas.microsoft.com/office/drawing/2014/main" id="{FF74370D-054B-4D17-98ED-7242B51504C8}"/>
              </a:ext>
            </a:extLst>
          </p:cNvPr>
          <p:cNvSpPr txBox="1"/>
          <p:nvPr/>
        </p:nvSpPr>
        <p:spPr>
          <a:xfrm rot="16200000">
            <a:off x="-208407" y="2213969"/>
            <a:ext cx="2189691"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Affinity Projection</a:t>
            </a:r>
          </a:p>
        </p:txBody>
      </p:sp>
      <p:sp>
        <p:nvSpPr>
          <p:cNvPr id="29" name="TextBox 28">
            <a:extLst>
              <a:ext uri="{FF2B5EF4-FFF2-40B4-BE49-F238E27FC236}">
                <a16:creationId xmlns:a16="http://schemas.microsoft.com/office/drawing/2014/main" id="{05EBC224-5FB6-4C3E-8E2F-523DB95996C8}"/>
              </a:ext>
            </a:extLst>
          </p:cNvPr>
          <p:cNvSpPr txBox="1"/>
          <p:nvPr/>
        </p:nvSpPr>
        <p:spPr>
          <a:xfrm>
            <a:off x="1731433" y="4258938"/>
            <a:ext cx="2023533"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89% accuracy</a:t>
            </a:r>
          </a:p>
        </p:txBody>
      </p:sp>
      <p:sp>
        <p:nvSpPr>
          <p:cNvPr id="31" name="TextBox 30">
            <a:extLst>
              <a:ext uri="{FF2B5EF4-FFF2-40B4-BE49-F238E27FC236}">
                <a16:creationId xmlns:a16="http://schemas.microsoft.com/office/drawing/2014/main" id="{A43B00AB-D2EA-458E-B369-10536D55DAE0}"/>
              </a:ext>
            </a:extLst>
          </p:cNvPr>
          <p:cNvSpPr txBox="1"/>
          <p:nvPr/>
        </p:nvSpPr>
        <p:spPr>
          <a:xfrm>
            <a:off x="5472755" y="4259143"/>
            <a:ext cx="2023533"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91% accuracy</a:t>
            </a:r>
          </a:p>
        </p:txBody>
      </p:sp>
    </p:spTree>
    <p:extLst>
      <p:ext uri="{BB962C8B-B14F-4D97-AF65-F5344CB8AC3E}">
        <p14:creationId xmlns:p14="http://schemas.microsoft.com/office/powerpoint/2010/main" val="1006780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23" grpId="0"/>
      <p:bldP spid="28" grpId="0"/>
      <p:bldP spid="3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CB37F02-CFE6-452A-9EB4-A791F5924B96}"/>
              </a:ext>
            </a:extLst>
          </p:cNvPr>
          <p:cNvPicPr>
            <a:picLocks noChangeAspect="1"/>
          </p:cNvPicPr>
          <p:nvPr/>
        </p:nvPicPr>
        <p:blipFill>
          <a:blip r:embed="rId3"/>
          <a:stretch>
            <a:fillRect/>
          </a:stretch>
        </p:blipFill>
        <p:spPr>
          <a:xfrm>
            <a:off x="5035550" y="1556552"/>
            <a:ext cx="3231073" cy="2513056"/>
          </a:xfrm>
          <a:prstGeom prst="rect">
            <a:avLst/>
          </a:prstGeom>
        </p:spPr>
      </p:pic>
      <p:pic>
        <p:nvPicPr>
          <p:cNvPr id="9" name="Picture 8">
            <a:extLst>
              <a:ext uri="{FF2B5EF4-FFF2-40B4-BE49-F238E27FC236}">
                <a16:creationId xmlns:a16="http://schemas.microsoft.com/office/drawing/2014/main" id="{99B235E7-AD75-4A37-8B16-CF184FFC2B70}"/>
              </a:ext>
            </a:extLst>
          </p:cNvPr>
          <p:cNvPicPr>
            <a:picLocks noChangeAspect="1"/>
          </p:cNvPicPr>
          <p:nvPr/>
        </p:nvPicPr>
        <p:blipFill>
          <a:blip r:embed="rId4"/>
          <a:stretch>
            <a:fillRect/>
          </a:stretch>
        </p:blipFill>
        <p:spPr>
          <a:xfrm>
            <a:off x="935960" y="1529174"/>
            <a:ext cx="3231073" cy="2513056"/>
          </a:xfrm>
          <a:prstGeom prst="rect">
            <a:avLst/>
          </a:prstGeom>
        </p:spPr>
      </p:pic>
      <p:sp>
        <p:nvSpPr>
          <p:cNvPr id="2" name="Title 1">
            <a:extLst>
              <a:ext uri="{FF2B5EF4-FFF2-40B4-BE49-F238E27FC236}">
                <a16:creationId xmlns:a16="http://schemas.microsoft.com/office/drawing/2014/main" id="{628399A0-49B2-46AC-9EF7-A145F0BC83F3}"/>
              </a:ext>
            </a:extLst>
          </p:cNvPr>
          <p:cNvSpPr>
            <a:spLocks noGrp="1"/>
          </p:cNvSpPr>
          <p:nvPr>
            <p:ph type="ctrTitle"/>
          </p:nvPr>
        </p:nvSpPr>
        <p:spPr/>
        <p:txBody>
          <a:bodyPr/>
          <a:lstStyle/>
          <a:p>
            <a:r>
              <a:rPr lang="en-US" b="0" dirty="0"/>
              <a:t>Yeast Display Binding</a:t>
            </a:r>
          </a:p>
        </p:txBody>
      </p:sp>
      <p:sp>
        <p:nvSpPr>
          <p:cNvPr id="4" name="TextBox 1">
            <a:extLst>
              <a:ext uri="{FF2B5EF4-FFF2-40B4-BE49-F238E27FC236}">
                <a16:creationId xmlns:a16="http://schemas.microsoft.com/office/drawing/2014/main" id="{27F016E2-97A6-4AEC-B8C0-9BB152145E88}"/>
              </a:ext>
            </a:extLst>
          </p:cNvPr>
          <p:cNvSpPr txBox="1"/>
          <p:nvPr/>
        </p:nvSpPr>
        <p:spPr>
          <a:xfrm>
            <a:off x="3039533" y="3170126"/>
            <a:ext cx="1065776" cy="365582"/>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l-GR" sz="1600" dirty="0">
                <a:latin typeface="Arial" panose="020B0604020202020204" pitchFamily="34" charset="0"/>
                <a:cs typeface="Arial" panose="020B0604020202020204" pitchFamily="34" charset="0"/>
              </a:rPr>
              <a:t>ρ</a:t>
            </a:r>
            <a:r>
              <a:rPr lang="en-US" sz="1600" dirty="0">
                <a:latin typeface="Arial" panose="020B0604020202020204" pitchFamily="34" charset="0"/>
                <a:cs typeface="Arial" panose="020B0604020202020204" pitchFamily="34" charset="0"/>
              </a:rPr>
              <a:t> = -0.86</a:t>
            </a:r>
          </a:p>
        </p:txBody>
      </p:sp>
      <p:sp>
        <p:nvSpPr>
          <p:cNvPr id="7" name="TextBox 1">
            <a:extLst>
              <a:ext uri="{FF2B5EF4-FFF2-40B4-BE49-F238E27FC236}">
                <a16:creationId xmlns:a16="http://schemas.microsoft.com/office/drawing/2014/main" id="{F4FAAA00-7E94-4603-96B4-A3A7C288E1DB}"/>
              </a:ext>
            </a:extLst>
          </p:cNvPr>
          <p:cNvSpPr txBox="1"/>
          <p:nvPr/>
        </p:nvSpPr>
        <p:spPr>
          <a:xfrm>
            <a:off x="7173056" y="3170126"/>
            <a:ext cx="991966" cy="365582"/>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l-GR" sz="1600" dirty="0">
                <a:latin typeface="Arial" panose="020B0604020202020204" pitchFamily="34" charset="0"/>
                <a:cs typeface="Arial" panose="020B0604020202020204" pitchFamily="34" charset="0"/>
              </a:rPr>
              <a:t>ρ</a:t>
            </a:r>
            <a:r>
              <a:rPr lang="en-US" sz="1600" dirty="0">
                <a:latin typeface="Arial" panose="020B0604020202020204" pitchFamily="34" charset="0"/>
                <a:cs typeface="Arial" panose="020B0604020202020204" pitchFamily="34" charset="0"/>
              </a:rPr>
              <a:t> = 0.69</a:t>
            </a:r>
          </a:p>
        </p:txBody>
      </p:sp>
      <p:sp>
        <p:nvSpPr>
          <p:cNvPr id="10" name="TextBox 9">
            <a:extLst>
              <a:ext uri="{FF2B5EF4-FFF2-40B4-BE49-F238E27FC236}">
                <a16:creationId xmlns:a16="http://schemas.microsoft.com/office/drawing/2014/main" id="{E04077F2-1DFE-48B3-BDBD-1AB7B7B1CC44}"/>
              </a:ext>
            </a:extLst>
          </p:cNvPr>
          <p:cNvSpPr txBox="1"/>
          <p:nvPr/>
        </p:nvSpPr>
        <p:spPr>
          <a:xfrm>
            <a:off x="2108199" y="1647738"/>
            <a:ext cx="1930401" cy="523220"/>
          </a:xfrm>
          <a:prstGeom prst="rect">
            <a:avLst/>
          </a:prstGeom>
          <a:noFill/>
        </p:spPr>
        <p:txBody>
          <a:bodyPr wrap="square" rtlCol="0">
            <a:spAutoFit/>
          </a:bodyPr>
          <a:lstStyle/>
          <a:p>
            <a:r>
              <a:rPr lang="en-US" sz="1400" dirty="0">
                <a:solidFill>
                  <a:srgbClr val="0C1FCF"/>
                </a:solidFill>
                <a:latin typeface="Arial" panose="020B0604020202020204" pitchFamily="34" charset="0"/>
                <a:cs typeface="Arial" panose="020B0604020202020204" pitchFamily="34" charset="0"/>
              </a:rPr>
              <a:t>Predicted High Affinity</a:t>
            </a:r>
          </a:p>
          <a:p>
            <a:r>
              <a:rPr lang="en-US" sz="1400" dirty="0">
                <a:solidFill>
                  <a:srgbClr val="9B9B9B"/>
                </a:solidFill>
                <a:latin typeface="Arial" panose="020B0604020202020204" pitchFamily="34" charset="0"/>
                <a:cs typeface="Arial" panose="020B0604020202020204" pitchFamily="34" charset="0"/>
              </a:rPr>
              <a:t>Predicted Low Affinity</a:t>
            </a:r>
          </a:p>
        </p:txBody>
      </p:sp>
      <p:sp>
        <p:nvSpPr>
          <p:cNvPr id="12" name="TextBox 11">
            <a:extLst>
              <a:ext uri="{FF2B5EF4-FFF2-40B4-BE49-F238E27FC236}">
                <a16:creationId xmlns:a16="http://schemas.microsoft.com/office/drawing/2014/main" id="{BAB1A0B7-CAC2-4096-BEC6-CBFD51A8FB3C}"/>
              </a:ext>
            </a:extLst>
          </p:cNvPr>
          <p:cNvSpPr txBox="1"/>
          <p:nvPr/>
        </p:nvSpPr>
        <p:spPr>
          <a:xfrm>
            <a:off x="5477932" y="1652407"/>
            <a:ext cx="2463801" cy="523220"/>
          </a:xfrm>
          <a:prstGeom prst="rect">
            <a:avLst/>
          </a:prstGeom>
          <a:noFill/>
        </p:spPr>
        <p:txBody>
          <a:bodyPr wrap="square" rtlCol="0">
            <a:spAutoFit/>
          </a:bodyPr>
          <a:lstStyle/>
          <a:p>
            <a:r>
              <a:rPr lang="en-US" sz="1400" dirty="0">
                <a:solidFill>
                  <a:srgbClr val="FF0000"/>
                </a:solidFill>
                <a:latin typeface="Arial" panose="020B0604020202020204" pitchFamily="34" charset="0"/>
                <a:cs typeface="Arial" panose="020B0604020202020204" pitchFamily="34" charset="0"/>
              </a:rPr>
              <a:t>Predicted High Specificity</a:t>
            </a:r>
          </a:p>
          <a:p>
            <a:r>
              <a:rPr lang="en-US" sz="1400" dirty="0">
                <a:solidFill>
                  <a:srgbClr val="A5A5A5"/>
                </a:solidFill>
                <a:latin typeface="Arial" panose="020B0604020202020204" pitchFamily="34" charset="0"/>
                <a:cs typeface="Arial" panose="020B0604020202020204" pitchFamily="34" charset="0"/>
              </a:rPr>
              <a:t>Predicted Low Specificity</a:t>
            </a:r>
          </a:p>
        </p:txBody>
      </p:sp>
      <p:sp>
        <p:nvSpPr>
          <p:cNvPr id="14" name="TextBox 1">
            <a:extLst>
              <a:ext uri="{FF2B5EF4-FFF2-40B4-BE49-F238E27FC236}">
                <a16:creationId xmlns:a16="http://schemas.microsoft.com/office/drawing/2014/main" id="{23DB7A20-9AD7-4A6B-B2E8-ED277EA0D13F}"/>
              </a:ext>
            </a:extLst>
          </p:cNvPr>
          <p:cNvSpPr txBox="1"/>
          <p:nvPr/>
        </p:nvSpPr>
        <p:spPr>
          <a:xfrm>
            <a:off x="1819531" y="3961870"/>
            <a:ext cx="1752890" cy="365582"/>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dirty="0">
                <a:latin typeface="Arial" panose="020B0604020202020204" pitchFamily="34" charset="0"/>
                <a:cs typeface="Arial" panose="020B0604020202020204" pitchFamily="34" charset="0"/>
              </a:rPr>
              <a:t>Affinity Projection</a:t>
            </a:r>
          </a:p>
        </p:txBody>
      </p:sp>
      <p:sp>
        <p:nvSpPr>
          <p:cNvPr id="16" name="TextBox 1">
            <a:extLst>
              <a:ext uri="{FF2B5EF4-FFF2-40B4-BE49-F238E27FC236}">
                <a16:creationId xmlns:a16="http://schemas.microsoft.com/office/drawing/2014/main" id="{F2018223-FBDE-430D-B7E2-958487D9A996}"/>
              </a:ext>
            </a:extLst>
          </p:cNvPr>
          <p:cNvSpPr txBox="1"/>
          <p:nvPr/>
        </p:nvSpPr>
        <p:spPr>
          <a:xfrm>
            <a:off x="5731786" y="3961870"/>
            <a:ext cx="2108347" cy="365582"/>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dirty="0">
                <a:latin typeface="Arial" panose="020B0604020202020204" pitchFamily="34" charset="0"/>
                <a:cs typeface="Arial" panose="020B0604020202020204" pitchFamily="34" charset="0"/>
              </a:rPr>
              <a:t>Specificity Projection</a:t>
            </a:r>
          </a:p>
        </p:txBody>
      </p:sp>
      <p:sp>
        <p:nvSpPr>
          <p:cNvPr id="18" name="TextBox 1">
            <a:extLst>
              <a:ext uri="{FF2B5EF4-FFF2-40B4-BE49-F238E27FC236}">
                <a16:creationId xmlns:a16="http://schemas.microsoft.com/office/drawing/2014/main" id="{0E9A0A58-441C-4B15-8864-5529BB722795}"/>
              </a:ext>
            </a:extLst>
          </p:cNvPr>
          <p:cNvSpPr txBox="1"/>
          <p:nvPr/>
        </p:nvSpPr>
        <p:spPr>
          <a:xfrm rot="16200000">
            <a:off x="4037013" y="2618142"/>
            <a:ext cx="1920685" cy="335118"/>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dirty="0">
                <a:latin typeface="Arial" panose="020B0604020202020204" pitchFamily="34" charset="0"/>
                <a:cs typeface="Arial" panose="020B0604020202020204" pitchFamily="34" charset="0"/>
              </a:rPr>
              <a:t>Ovalbumin Binding</a:t>
            </a:r>
          </a:p>
        </p:txBody>
      </p:sp>
      <p:sp>
        <p:nvSpPr>
          <p:cNvPr id="20" name="TextBox 1">
            <a:extLst>
              <a:ext uri="{FF2B5EF4-FFF2-40B4-BE49-F238E27FC236}">
                <a16:creationId xmlns:a16="http://schemas.microsoft.com/office/drawing/2014/main" id="{5E27AB3C-5720-442A-AC1E-45ECAB47EBD2}"/>
              </a:ext>
            </a:extLst>
          </p:cNvPr>
          <p:cNvSpPr txBox="1"/>
          <p:nvPr/>
        </p:nvSpPr>
        <p:spPr>
          <a:xfrm rot="16200000">
            <a:off x="36068" y="2555105"/>
            <a:ext cx="1634268" cy="257365"/>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dirty="0">
                <a:latin typeface="Arial" panose="020B0604020202020204" pitchFamily="34" charset="0"/>
                <a:cs typeface="Arial" panose="020B0604020202020204" pitchFamily="34" charset="0"/>
              </a:rPr>
              <a:t>Antigen Binding</a:t>
            </a:r>
          </a:p>
        </p:txBody>
      </p:sp>
    </p:spTree>
    <p:extLst>
      <p:ext uri="{BB962C8B-B14F-4D97-AF65-F5344CB8AC3E}">
        <p14:creationId xmlns:p14="http://schemas.microsoft.com/office/powerpoint/2010/main" val="3069977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764FE61-3F25-496A-8CA4-4A2FB59F1E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0083" y="982694"/>
            <a:ext cx="3373967" cy="3195045"/>
          </a:xfrm>
          <a:prstGeom prst="rect">
            <a:avLst/>
          </a:prstGeom>
        </p:spPr>
      </p:pic>
      <p:sp>
        <p:nvSpPr>
          <p:cNvPr id="3" name="Subtitle 2">
            <a:extLst>
              <a:ext uri="{FF2B5EF4-FFF2-40B4-BE49-F238E27FC236}">
                <a16:creationId xmlns:a16="http://schemas.microsoft.com/office/drawing/2014/main" id="{BB6310F2-3D12-4AA1-B4F9-09828A1D85D3}"/>
              </a:ext>
            </a:extLst>
          </p:cNvPr>
          <p:cNvSpPr>
            <a:spLocks noGrp="1"/>
          </p:cNvSpPr>
          <p:nvPr>
            <p:ph type="subTitle" idx="1"/>
          </p:nvPr>
        </p:nvSpPr>
        <p:spPr>
          <a:xfrm>
            <a:off x="5141382" y="1231900"/>
            <a:ext cx="3373967" cy="3200399"/>
          </a:xfrm>
        </p:spPr>
        <p:txBody>
          <a:bodyPr/>
          <a:lstStyle/>
          <a:p>
            <a:endParaRPr lang="en-US" dirty="0"/>
          </a:p>
        </p:txBody>
      </p:sp>
      <p:sp>
        <p:nvSpPr>
          <p:cNvPr id="2" name="Title 1">
            <a:extLst>
              <a:ext uri="{FF2B5EF4-FFF2-40B4-BE49-F238E27FC236}">
                <a16:creationId xmlns:a16="http://schemas.microsoft.com/office/drawing/2014/main" id="{2E39515B-01B4-43EB-B557-E7374B2217DB}"/>
              </a:ext>
            </a:extLst>
          </p:cNvPr>
          <p:cNvSpPr>
            <a:spLocks noGrp="1"/>
          </p:cNvSpPr>
          <p:nvPr>
            <p:ph type="ctrTitle"/>
          </p:nvPr>
        </p:nvSpPr>
        <p:spPr/>
        <p:txBody>
          <a:bodyPr/>
          <a:lstStyle/>
          <a:p>
            <a:r>
              <a:rPr lang="en-US" b="0" dirty="0"/>
              <a:t>Pareto Optimization</a:t>
            </a:r>
          </a:p>
        </p:txBody>
      </p:sp>
      <p:sp>
        <p:nvSpPr>
          <p:cNvPr id="6" name="TextBox 5">
            <a:extLst>
              <a:ext uri="{FF2B5EF4-FFF2-40B4-BE49-F238E27FC236}">
                <a16:creationId xmlns:a16="http://schemas.microsoft.com/office/drawing/2014/main" id="{5ECF2C51-ACD4-43F0-BA76-344FA277A3BC}"/>
              </a:ext>
            </a:extLst>
          </p:cNvPr>
          <p:cNvSpPr txBox="1"/>
          <p:nvPr/>
        </p:nvSpPr>
        <p:spPr>
          <a:xfrm>
            <a:off x="1799166" y="4055534"/>
            <a:ext cx="1960034" cy="369332"/>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Affinity Projection</a:t>
            </a:r>
          </a:p>
        </p:txBody>
      </p:sp>
      <p:sp>
        <p:nvSpPr>
          <p:cNvPr id="8" name="TextBox 7">
            <a:extLst>
              <a:ext uri="{FF2B5EF4-FFF2-40B4-BE49-F238E27FC236}">
                <a16:creationId xmlns:a16="http://schemas.microsoft.com/office/drawing/2014/main" id="{66A8ABDD-7628-46D6-88F6-B5A17F000F4C}"/>
              </a:ext>
            </a:extLst>
          </p:cNvPr>
          <p:cNvSpPr txBox="1"/>
          <p:nvPr/>
        </p:nvSpPr>
        <p:spPr>
          <a:xfrm rot="16200000">
            <a:off x="-62429" y="2399503"/>
            <a:ext cx="2320926" cy="369332"/>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Specificity Projection</a:t>
            </a:r>
          </a:p>
        </p:txBody>
      </p:sp>
    </p:spTree>
    <p:extLst>
      <p:ext uri="{BB962C8B-B14F-4D97-AF65-F5344CB8AC3E}">
        <p14:creationId xmlns:p14="http://schemas.microsoft.com/office/powerpoint/2010/main" val="3023764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764FE61-3F25-496A-8CA4-4A2FB59F1E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0083" y="982694"/>
            <a:ext cx="3373967" cy="3195045"/>
          </a:xfrm>
          <a:prstGeom prst="rect">
            <a:avLst/>
          </a:prstGeom>
        </p:spPr>
      </p:pic>
      <p:sp>
        <p:nvSpPr>
          <p:cNvPr id="2" name="Title 1">
            <a:extLst>
              <a:ext uri="{FF2B5EF4-FFF2-40B4-BE49-F238E27FC236}">
                <a16:creationId xmlns:a16="http://schemas.microsoft.com/office/drawing/2014/main" id="{2E39515B-01B4-43EB-B557-E7374B2217DB}"/>
              </a:ext>
            </a:extLst>
          </p:cNvPr>
          <p:cNvSpPr>
            <a:spLocks noGrp="1"/>
          </p:cNvSpPr>
          <p:nvPr>
            <p:ph type="ctrTitle"/>
          </p:nvPr>
        </p:nvSpPr>
        <p:spPr/>
        <p:txBody>
          <a:bodyPr/>
          <a:lstStyle/>
          <a:p>
            <a:r>
              <a:rPr lang="en-US" b="0" dirty="0"/>
              <a:t>Pareto Optimization</a:t>
            </a:r>
          </a:p>
        </p:txBody>
      </p:sp>
      <p:sp>
        <p:nvSpPr>
          <p:cNvPr id="6" name="TextBox 5">
            <a:extLst>
              <a:ext uri="{FF2B5EF4-FFF2-40B4-BE49-F238E27FC236}">
                <a16:creationId xmlns:a16="http://schemas.microsoft.com/office/drawing/2014/main" id="{5ECF2C51-ACD4-43F0-BA76-344FA277A3BC}"/>
              </a:ext>
            </a:extLst>
          </p:cNvPr>
          <p:cNvSpPr txBox="1"/>
          <p:nvPr/>
        </p:nvSpPr>
        <p:spPr>
          <a:xfrm>
            <a:off x="2205565" y="3959206"/>
            <a:ext cx="2010835" cy="369332"/>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Increasing Affinity</a:t>
            </a:r>
          </a:p>
        </p:txBody>
      </p:sp>
      <p:sp>
        <p:nvSpPr>
          <p:cNvPr id="8" name="TextBox 7">
            <a:extLst>
              <a:ext uri="{FF2B5EF4-FFF2-40B4-BE49-F238E27FC236}">
                <a16:creationId xmlns:a16="http://schemas.microsoft.com/office/drawing/2014/main" id="{66A8ABDD-7628-46D6-88F6-B5A17F000F4C}"/>
              </a:ext>
            </a:extLst>
          </p:cNvPr>
          <p:cNvSpPr txBox="1"/>
          <p:nvPr/>
        </p:nvSpPr>
        <p:spPr>
          <a:xfrm rot="16200000">
            <a:off x="-55063" y="2154574"/>
            <a:ext cx="2343150" cy="369332"/>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Increasing Specificity</a:t>
            </a:r>
          </a:p>
        </p:txBody>
      </p:sp>
      <p:cxnSp>
        <p:nvCxnSpPr>
          <p:cNvPr id="11" name="Straight Arrow Connector 10">
            <a:extLst>
              <a:ext uri="{FF2B5EF4-FFF2-40B4-BE49-F238E27FC236}">
                <a16:creationId xmlns:a16="http://schemas.microsoft.com/office/drawing/2014/main" id="{6B5560B9-92E1-4C29-AD31-BA81C7288B6B}"/>
              </a:ext>
            </a:extLst>
          </p:cNvPr>
          <p:cNvCxnSpPr>
            <a:cxnSpLocks/>
          </p:cNvCxnSpPr>
          <p:nvPr/>
        </p:nvCxnSpPr>
        <p:spPr>
          <a:xfrm flipH="1">
            <a:off x="1138653" y="3458092"/>
            <a:ext cx="1" cy="41117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D8ED9A65-C7CF-4BAF-BBD1-8CE2ABF6AAD5}"/>
              </a:ext>
            </a:extLst>
          </p:cNvPr>
          <p:cNvCxnSpPr>
            <a:cxnSpLocks/>
          </p:cNvCxnSpPr>
          <p:nvPr/>
        </p:nvCxnSpPr>
        <p:spPr>
          <a:xfrm flipH="1">
            <a:off x="1519166" y="4134715"/>
            <a:ext cx="68639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307453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431C16C-D5E2-4C83-A1A0-27ADA0EAFE3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082526" y="982695"/>
            <a:ext cx="3373966" cy="3195044"/>
          </a:xfrm>
          <a:prstGeom prst="rect">
            <a:avLst/>
          </a:prstGeom>
        </p:spPr>
      </p:pic>
      <p:sp>
        <p:nvSpPr>
          <p:cNvPr id="3" name="Subtitle 2">
            <a:extLst>
              <a:ext uri="{FF2B5EF4-FFF2-40B4-BE49-F238E27FC236}">
                <a16:creationId xmlns:a16="http://schemas.microsoft.com/office/drawing/2014/main" id="{BB6310F2-3D12-4AA1-B4F9-09828A1D85D3}"/>
              </a:ext>
            </a:extLst>
          </p:cNvPr>
          <p:cNvSpPr>
            <a:spLocks noGrp="1"/>
          </p:cNvSpPr>
          <p:nvPr>
            <p:ph type="subTitle" idx="1"/>
          </p:nvPr>
        </p:nvSpPr>
        <p:spPr>
          <a:xfrm>
            <a:off x="4456493" y="1354449"/>
            <a:ext cx="2583939" cy="446071"/>
          </a:xfrm>
        </p:spPr>
        <p:txBody>
          <a:bodyPr/>
          <a:lstStyle/>
          <a:p>
            <a:r>
              <a:rPr lang="en-US" dirty="0"/>
              <a:t>Isoelectric Point</a:t>
            </a:r>
          </a:p>
        </p:txBody>
      </p:sp>
      <p:sp>
        <p:nvSpPr>
          <p:cNvPr id="2" name="Title 1">
            <a:extLst>
              <a:ext uri="{FF2B5EF4-FFF2-40B4-BE49-F238E27FC236}">
                <a16:creationId xmlns:a16="http://schemas.microsoft.com/office/drawing/2014/main" id="{2E39515B-01B4-43EB-B557-E7374B2217DB}"/>
              </a:ext>
            </a:extLst>
          </p:cNvPr>
          <p:cNvSpPr>
            <a:spLocks noGrp="1"/>
          </p:cNvSpPr>
          <p:nvPr>
            <p:ph type="ctrTitle"/>
          </p:nvPr>
        </p:nvSpPr>
        <p:spPr/>
        <p:txBody>
          <a:bodyPr/>
          <a:lstStyle/>
          <a:p>
            <a:r>
              <a:rPr lang="en-US" b="0" dirty="0"/>
              <a:t>Pareto Optimization</a:t>
            </a:r>
          </a:p>
        </p:txBody>
      </p:sp>
      <p:sp>
        <p:nvSpPr>
          <p:cNvPr id="9" name="TextBox 8">
            <a:extLst>
              <a:ext uri="{FF2B5EF4-FFF2-40B4-BE49-F238E27FC236}">
                <a16:creationId xmlns:a16="http://schemas.microsoft.com/office/drawing/2014/main" id="{5E9C1161-E27C-42EC-88D2-74E313A557AC}"/>
              </a:ext>
            </a:extLst>
          </p:cNvPr>
          <p:cNvSpPr txBox="1"/>
          <p:nvPr/>
        </p:nvSpPr>
        <p:spPr>
          <a:xfrm>
            <a:off x="2205565" y="3959206"/>
            <a:ext cx="2010835" cy="369332"/>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Increasing Affinity</a:t>
            </a:r>
          </a:p>
        </p:txBody>
      </p:sp>
      <p:cxnSp>
        <p:nvCxnSpPr>
          <p:cNvPr id="10" name="Straight Arrow Connector 9">
            <a:extLst>
              <a:ext uri="{FF2B5EF4-FFF2-40B4-BE49-F238E27FC236}">
                <a16:creationId xmlns:a16="http://schemas.microsoft.com/office/drawing/2014/main" id="{5DDE235A-EDA9-43A5-A50F-D32DBBA65B98}"/>
              </a:ext>
            </a:extLst>
          </p:cNvPr>
          <p:cNvCxnSpPr>
            <a:cxnSpLocks/>
          </p:cNvCxnSpPr>
          <p:nvPr/>
        </p:nvCxnSpPr>
        <p:spPr>
          <a:xfrm flipH="1">
            <a:off x="1519166" y="4134715"/>
            <a:ext cx="68639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473BE989-11B5-4C9C-A087-5D23EFF96CB2}"/>
              </a:ext>
            </a:extLst>
          </p:cNvPr>
          <p:cNvSpPr txBox="1"/>
          <p:nvPr/>
        </p:nvSpPr>
        <p:spPr>
          <a:xfrm rot="16200000">
            <a:off x="-55063" y="2154574"/>
            <a:ext cx="2343150" cy="369332"/>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Increasing Specificity</a:t>
            </a:r>
          </a:p>
        </p:txBody>
      </p:sp>
      <p:cxnSp>
        <p:nvCxnSpPr>
          <p:cNvPr id="12" name="Straight Arrow Connector 11">
            <a:extLst>
              <a:ext uri="{FF2B5EF4-FFF2-40B4-BE49-F238E27FC236}">
                <a16:creationId xmlns:a16="http://schemas.microsoft.com/office/drawing/2014/main" id="{85801B97-39DA-4F48-9EA1-498CA7D136B5}"/>
              </a:ext>
            </a:extLst>
          </p:cNvPr>
          <p:cNvCxnSpPr>
            <a:cxnSpLocks/>
          </p:cNvCxnSpPr>
          <p:nvPr/>
        </p:nvCxnSpPr>
        <p:spPr>
          <a:xfrm flipH="1">
            <a:off x="1138653" y="3458092"/>
            <a:ext cx="1" cy="41117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927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Group 79">
            <a:extLst>
              <a:ext uri="{FF2B5EF4-FFF2-40B4-BE49-F238E27FC236}">
                <a16:creationId xmlns:a16="http://schemas.microsoft.com/office/drawing/2014/main" id="{8E130142-4274-400B-8ABA-0798BC533BF4}"/>
              </a:ext>
            </a:extLst>
          </p:cNvPr>
          <p:cNvGrpSpPr/>
          <p:nvPr/>
        </p:nvGrpSpPr>
        <p:grpSpPr>
          <a:xfrm>
            <a:off x="3035254" y="1732716"/>
            <a:ext cx="2427163" cy="778832"/>
            <a:chOff x="3323390" y="2480905"/>
            <a:chExt cx="2427163" cy="778832"/>
          </a:xfrm>
        </p:grpSpPr>
        <p:grpSp>
          <p:nvGrpSpPr>
            <p:cNvPr id="52" name="Group 51">
              <a:extLst>
                <a:ext uri="{FF2B5EF4-FFF2-40B4-BE49-F238E27FC236}">
                  <a16:creationId xmlns:a16="http://schemas.microsoft.com/office/drawing/2014/main" id="{1E9C9F88-FBCB-41D5-9A85-E9062E1E8CB0}"/>
                </a:ext>
              </a:extLst>
            </p:cNvPr>
            <p:cNvGrpSpPr/>
            <p:nvPr/>
          </p:nvGrpSpPr>
          <p:grpSpPr>
            <a:xfrm>
              <a:off x="4159761" y="2480905"/>
              <a:ext cx="748281" cy="775565"/>
              <a:chOff x="4156269" y="2484171"/>
              <a:chExt cx="748281" cy="775565"/>
            </a:xfrm>
          </p:grpSpPr>
          <p:grpSp>
            <p:nvGrpSpPr>
              <p:cNvPr id="33" name="Group 32">
                <a:extLst>
                  <a:ext uri="{FF2B5EF4-FFF2-40B4-BE49-F238E27FC236}">
                    <a16:creationId xmlns:a16="http://schemas.microsoft.com/office/drawing/2014/main" id="{43058E38-4583-496E-A077-1C27BC7CC016}"/>
                  </a:ext>
                </a:extLst>
              </p:cNvPr>
              <p:cNvGrpSpPr/>
              <p:nvPr/>
            </p:nvGrpSpPr>
            <p:grpSpPr>
              <a:xfrm>
                <a:off x="4174004" y="2525870"/>
                <a:ext cx="730546" cy="733866"/>
                <a:chOff x="3283537" y="2816328"/>
                <a:chExt cx="1341123" cy="1347219"/>
              </a:xfrm>
            </p:grpSpPr>
            <p:pic>
              <p:nvPicPr>
                <p:cNvPr id="34" name="Picture 33" descr="A close up of a logo&#10;&#10;Description automatically generated">
                  <a:extLst>
                    <a:ext uri="{FF2B5EF4-FFF2-40B4-BE49-F238E27FC236}">
                      <a16:creationId xmlns:a16="http://schemas.microsoft.com/office/drawing/2014/main" id="{808F352F-E0AB-40F2-9FA5-54F851258E6F}"/>
                    </a:ext>
                  </a:extLst>
                </p:cNvPr>
                <p:cNvPicPr>
                  <a:picLocks noChangeAspect="1"/>
                </p:cNvPicPr>
                <p:nvPr/>
              </p:nvPicPr>
              <p:blipFill>
                <a:blip r:embed="rId3"/>
                <a:stretch>
                  <a:fillRect/>
                </a:stretch>
              </p:blipFill>
              <p:spPr>
                <a:xfrm>
                  <a:off x="3283537" y="2816328"/>
                  <a:ext cx="1341123" cy="1347219"/>
                </a:xfrm>
                <a:prstGeom prst="rect">
                  <a:avLst/>
                </a:prstGeom>
              </p:spPr>
            </p:pic>
            <p:sp>
              <p:nvSpPr>
                <p:cNvPr id="35" name="Rectangle 34">
                  <a:extLst>
                    <a:ext uri="{FF2B5EF4-FFF2-40B4-BE49-F238E27FC236}">
                      <a16:creationId xmlns:a16="http://schemas.microsoft.com/office/drawing/2014/main" id="{DC5D8E68-534A-4020-A14F-2E82A0C14AF3}"/>
                    </a:ext>
                  </a:extLst>
                </p:cNvPr>
                <p:cNvSpPr/>
                <p:nvPr/>
              </p:nvSpPr>
              <p:spPr>
                <a:xfrm>
                  <a:off x="4317558" y="3784821"/>
                  <a:ext cx="307102" cy="378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Isosceles Triangle 29">
                <a:extLst>
                  <a:ext uri="{FF2B5EF4-FFF2-40B4-BE49-F238E27FC236}">
                    <a16:creationId xmlns:a16="http://schemas.microsoft.com/office/drawing/2014/main" id="{7988BCE9-EA3E-4B0D-86EA-BE302C483B73}"/>
                  </a:ext>
                </a:extLst>
              </p:cNvPr>
              <p:cNvSpPr/>
              <p:nvPr/>
            </p:nvSpPr>
            <p:spPr>
              <a:xfrm rot="878943">
                <a:off x="4156269" y="2484171"/>
                <a:ext cx="151937" cy="13098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0" name="Group 49">
              <a:extLst>
                <a:ext uri="{FF2B5EF4-FFF2-40B4-BE49-F238E27FC236}">
                  <a16:creationId xmlns:a16="http://schemas.microsoft.com/office/drawing/2014/main" id="{E1B0A1E2-3EFE-4800-A712-3ABB18BD18AA}"/>
                </a:ext>
              </a:extLst>
            </p:cNvPr>
            <p:cNvGrpSpPr/>
            <p:nvPr/>
          </p:nvGrpSpPr>
          <p:grpSpPr>
            <a:xfrm>
              <a:off x="5020007" y="2517067"/>
              <a:ext cx="730546" cy="734436"/>
              <a:chOff x="5003567" y="2517173"/>
              <a:chExt cx="730546" cy="734436"/>
            </a:xfrm>
          </p:grpSpPr>
          <p:grpSp>
            <p:nvGrpSpPr>
              <p:cNvPr id="36" name="Group 35">
                <a:extLst>
                  <a:ext uri="{FF2B5EF4-FFF2-40B4-BE49-F238E27FC236}">
                    <a16:creationId xmlns:a16="http://schemas.microsoft.com/office/drawing/2014/main" id="{2534037F-C758-44B7-BB31-1038BAAEF695}"/>
                  </a:ext>
                </a:extLst>
              </p:cNvPr>
              <p:cNvGrpSpPr/>
              <p:nvPr/>
            </p:nvGrpSpPr>
            <p:grpSpPr>
              <a:xfrm>
                <a:off x="5003567" y="2517743"/>
                <a:ext cx="730546" cy="733866"/>
                <a:chOff x="3283537" y="2816328"/>
                <a:chExt cx="1341123" cy="1347219"/>
              </a:xfrm>
            </p:grpSpPr>
            <p:pic>
              <p:nvPicPr>
                <p:cNvPr id="37" name="Picture 36" descr="A close up of a logo&#10;&#10;Description automatically generated">
                  <a:extLst>
                    <a:ext uri="{FF2B5EF4-FFF2-40B4-BE49-F238E27FC236}">
                      <a16:creationId xmlns:a16="http://schemas.microsoft.com/office/drawing/2014/main" id="{6AE98F80-22AC-40D4-B259-2ED8020BC629}"/>
                    </a:ext>
                  </a:extLst>
                </p:cNvPr>
                <p:cNvPicPr>
                  <a:picLocks noChangeAspect="1"/>
                </p:cNvPicPr>
                <p:nvPr/>
              </p:nvPicPr>
              <p:blipFill>
                <a:blip r:embed="rId3"/>
                <a:stretch>
                  <a:fillRect/>
                </a:stretch>
              </p:blipFill>
              <p:spPr>
                <a:xfrm>
                  <a:off x="3283537" y="2816328"/>
                  <a:ext cx="1341123" cy="1347219"/>
                </a:xfrm>
                <a:prstGeom prst="rect">
                  <a:avLst/>
                </a:prstGeom>
              </p:spPr>
            </p:pic>
            <p:sp>
              <p:nvSpPr>
                <p:cNvPr id="38" name="Rectangle 37">
                  <a:extLst>
                    <a:ext uri="{FF2B5EF4-FFF2-40B4-BE49-F238E27FC236}">
                      <a16:creationId xmlns:a16="http://schemas.microsoft.com/office/drawing/2014/main" id="{59D2D91B-0672-4449-8C4D-073B2148010C}"/>
                    </a:ext>
                  </a:extLst>
                </p:cNvPr>
                <p:cNvSpPr/>
                <p:nvPr/>
              </p:nvSpPr>
              <p:spPr>
                <a:xfrm>
                  <a:off x="4317558" y="3784821"/>
                  <a:ext cx="307102" cy="378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a:extLst>
                  <a:ext uri="{FF2B5EF4-FFF2-40B4-BE49-F238E27FC236}">
                    <a16:creationId xmlns:a16="http://schemas.microsoft.com/office/drawing/2014/main" id="{3A4186E9-E0C4-4AD9-A098-76213973A7AB}"/>
                  </a:ext>
                </a:extLst>
              </p:cNvPr>
              <p:cNvSpPr/>
              <p:nvPr/>
            </p:nvSpPr>
            <p:spPr>
              <a:xfrm rot="2487366">
                <a:off x="5632357" y="2517173"/>
                <a:ext cx="79521" cy="135108"/>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3" name="Group 62">
              <a:extLst>
                <a:ext uri="{FF2B5EF4-FFF2-40B4-BE49-F238E27FC236}">
                  <a16:creationId xmlns:a16="http://schemas.microsoft.com/office/drawing/2014/main" id="{1F572B0E-09C0-45C5-8410-708D94579A16}"/>
                </a:ext>
              </a:extLst>
            </p:cNvPr>
            <p:cNvGrpSpPr/>
            <p:nvPr/>
          </p:nvGrpSpPr>
          <p:grpSpPr>
            <a:xfrm>
              <a:off x="3323390" y="2507669"/>
              <a:ext cx="768759" cy="752068"/>
              <a:chOff x="3323390" y="2507669"/>
              <a:chExt cx="768759" cy="752068"/>
            </a:xfrm>
          </p:grpSpPr>
          <p:grpSp>
            <p:nvGrpSpPr>
              <p:cNvPr id="54" name="Group 53">
                <a:extLst>
                  <a:ext uri="{FF2B5EF4-FFF2-40B4-BE49-F238E27FC236}">
                    <a16:creationId xmlns:a16="http://schemas.microsoft.com/office/drawing/2014/main" id="{40FD5367-437E-465F-9E13-832AB220A0CF}"/>
                  </a:ext>
                </a:extLst>
              </p:cNvPr>
              <p:cNvGrpSpPr/>
              <p:nvPr/>
            </p:nvGrpSpPr>
            <p:grpSpPr>
              <a:xfrm>
                <a:off x="3323390" y="2507669"/>
                <a:ext cx="751597" cy="752068"/>
                <a:chOff x="3323390" y="2507669"/>
                <a:chExt cx="751597" cy="752068"/>
              </a:xfrm>
            </p:grpSpPr>
            <p:grpSp>
              <p:nvGrpSpPr>
                <p:cNvPr id="24" name="Group 23">
                  <a:extLst>
                    <a:ext uri="{FF2B5EF4-FFF2-40B4-BE49-F238E27FC236}">
                      <a16:creationId xmlns:a16="http://schemas.microsoft.com/office/drawing/2014/main" id="{47CF8CD7-389B-4266-8B6B-B3C8F7A7DDA9}"/>
                    </a:ext>
                  </a:extLst>
                </p:cNvPr>
                <p:cNvGrpSpPr/>
                <p:nvPr/>
              </p:nvGrpSpPr>
              <p:grpSpPr>
                <a:xfrm>
                  <a:off x="3344441" y="2525871"/>
                  <a:ext cx="730546" cy="733866"/>
                  <a:chOff x="3283537" y="2816328"/>
                  <a:chExt cx="1341123" cy="1347219"/>
                </a:xfrm>
              </p:grpSpPr>
              <p:pic>
                <p:nvPicPr>
                  <p:cNvPr id="21" name="Picture 20" descr="A close up of a logo&#10;&#10;Description automatically generated">
                    <a:extLst>
                      <a:ext uri="{FF2B5EF4-FFF2-40B4-BE49-F238E27FC236}">
                        <a16:creationId xmlns:a16="http://schemas.microsoft.com/office/drawing/2014/main" id="{99B73CCF-C820-40B3-93B6-C13A6D86B1F7}"/>
                      </a:ext>
                    </a:extLst>
                  </p:cNvPr>
                  <p:cNvPicPr>
                    <a:picLocks noChangeAspect="1"/>
                  </p:cNvPicPr>
                  <p:nvPr/>
                </p:nvPicPr>
                <p:blipFill>
                  <a:blip r:embed="rId3"/>
                  <a:stretch>
                    <a:fillRect/>
                  </a:stretch>
                </p:blipFill>
                <p:spPr>
                  <a:xfrm>
                    <a:off x="3283537" y="2816328"/>
                    <a:ext cx="1341123" cy="1347219"/>
                  </a:xfrm>
                  <a:prstGeom prst="rect">
                    <a:avLst/>
                  </a:prstGeom>
                </p:spPr>
              </p:pic>
              <p:sp>
                <p:nvSpPr>
                  <p:cNvPr id="22" name="Rectangle 21">
                    <a:extLst>
                      <a:ext uri="{FF2B5EF4-FFF2-40B4-BE49-F238E27FC236}">
                        <a16:creationId xmlns:a16="http://schemas.microsoft.com/office/drawing/2014/main" id="{F7DEC42B-B1EC-4C8A-B5F3-22C26F15291C}"/>
                      </a:ext>
                    </a:extLst>
                  </p:cNvPr>
                  <p:cNvSpPr/>
                  <p:nvPr/>
                </p:nvSpPr>
                <p:spPr>
                  <a:xfrm>
                    <a:off x="4317558" y="3784821"/>
                    <a:ext cx="307102" cy="378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Oval 25">
                  <a:extLst>
                    <a:ext uri="{FF2B5EF4-FFF2-40B4-BE49-F238E27FC236}">
                      <a16:creationId xmlns:a16="http://schemas.microsoft.com/office/drawing/2014/main" id="{08B38FB5-5ACB-45BE-BD36-C730ECDDF927}"/>
                    </a:ext>
                  </a:extLst>
                </p:cNvPr>
                <p:cNvSpPr/>
                <p:nvPr/>
              </p:nvSpPr>
              <p:spPr>
                <a:xfrm>
                  <a:off x="3323390" y="2507669"/>
                  <a:ext cx="118545" cy="11854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2" name="Oval 61">
                <a:extLst>
                  <a:ext uri="{FF2B5EF4-FFF2-40B4-BE49-F238E27FC236}">
                    <a16:creationId xmlns:a16="http://schemas.microsoft.com/office/drawing/2014/main" id="{0754672A-DCBC-485F-AE3F-C8A776577AC6}"/>
                  </a:ext>
                </a:extLst>
              </p:cNvPr>
              <p:cNvSpPr/>
              <p:nvPr/>
            </p:nvSpPr>
            <p:spPr>
              <a:xfrm>
                <a:off x="3973604" y="2514051"/>
                <a:ext cx="118545" cy="11854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5" name="Isosceles Triangle 64">
              <a:extLst>
                <a:ext uri="{FF2B5EF4-FFF2-40B4-BE49-F238E27FC236}">
                  <a16:creationId xmlns:a16="http://schemas.microsoft.com/office/drawing/2014/main" id="{D33D44BB-D3D0-416A-A5AB-B7DF515DAADC}"/>
                </a:ext>
              </a:extLst>
            </p:cNvPr>
            <p:cNvSpPr/>
            <p:nvPr/>
          </p:nvSpPr>
          <p:spPr>
            <a:xfrm rot="6153224">
              <a:off x="4794411" y="2511746"/>
              <a:ext cx="151937" cy="13098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9AA56CE9-0345-42E9-9C33-AF92ECE1418F}"/>
                </a:ext>
              </a:extLst>
            </p:cNvPr>
            <p:cNvSpPr/>
            <p:nvPr/>
          </p:nvSpPr>
          <p:spPr>
            <a:xfrm rot="19153468">
              <a:off x="5051433" y="2516724"/>
              <a:ext cx="79521" cy="135108"/>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F15A991C-828A-7147-8CD5-8B4BA9B32FB0}"/>
              </a:ext>
            </a:extLst>
          </p:cNvPr>
          <p:cNvSpPr>
            <a:spLocks noGrp="1"/>
          </p:cNvSpPr>
          <p:nvPr>
            <p:ph type="ctrTitle"/>
          </p:nvPr>
        </p:nvSpPr>
        <p:spPr/>
        <p:txBody>
          <a:bodyPr/>
          <a:lstStyle/>
          <a:p>
            <a:r>
              <a:rPr lang="en-US" b="0" dirty="0"/>
              <a:t>Antibody Discovery</a:t>
            </a:r>
          </a:p>
        </p:txBody>
      </p:sp>
      <p:sp>
        <p:nvSpPr>
          <p:cNvPr id="19" name="TextBox 18">
            <a:extLst>
              <a:ext uri="{FF2B5EF4-FFF2-40B4-BE49-F238E27FC236}">
                <a16:creationId xmlns:a16="http://schemas.microsoft.com/office/drawing/2014/main" id="{C2FE97FC-1DEA-4BBB-B8EC-A0F3C984775B}"/>
              </a:ext>
            </a:extLst>
          </p:cNvPr>
          <p:cNvSpPr txBox="1"/>
          <p:nvPr/>
        </p:nvSpPr>
        <p:spPr>
          <a:xfrm>
            <a:off x="2755040" y="1156656"/>
            <a:ext cx="3044013" cy="369332"/>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Synthetic Library Maturation</a:t>
            </a:r>
          </a:p>
        </p:txBody>
      </p:sp>
      <p:sp>
        <p:nvSpPr>
          <p:cNvPr id="66" name="Isosceles Triangle 65">
            <a:extLst>
              <a:ext uri="{FF2B5EF4-FFF2-40B4-BE49-F238E27FC236}">
                <a16:creationId xmlns:a16="http://schemas.microsoft.com/office/drawing/2014/main" id="{163CE7F3-1D55-48FF-B99F-AA36CAAAD264}"/>
              </a:ext>
            </a:extLst>
          </p:cNvPr>
          <p:cNvSpPr/>
          <p:nvPr/>
        </p:nvSpPr>
        <p:spPr>
          <a:xfrm rot="878943">
            <a:off x="3138203" y="1602125"/>
            <a:ext cx="151937" cy="130980"/>
          </a:xfrm>
          <a:prstGeom prst="triangle">
            <a:avLst/>
          </a:prstGeom>
          <a:solidFill>
            <a:srgbClr val="0C1FCF"/>
          </a:solidFill>
          <a:ln>
            <a:solidFill>
              <a:srgbClr val="0C1F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Isosceles Triangle 66">
            <a:extLst>
              <a:ext uri="{FF2B5EF4-FFF2-40B4-BE49-F238E27FC236}">
                <a16:creationId xmlns:a16="http://schemas.microsoft.com/office/drawing/2014/main" id="{A04B9422-1204-4D16-A30A-319CFB2BAD73}"/>
              </a:ext>
            </a:extLst>
          </p:cNvPr>
          <p:cNvSpPr/>
          <p:nvPr/>
        </p:nvSpPr>
        <p:spPr>
          <a:xfrm rot="3489493">
            <a:off x="5219323" y="1593296"/>
            <a:ext cx="151937" cy="130980"/>
          </a:xfrm>
          <a:prstGeom prst="triangle">
            <a:avLst/>
          </a:prstGeom>
          <a:solidFill>
            <a:srgbClr val="0C1FCF"/>
          </a:solidFill>
          <a:ln>
            <a:solidFill>
              <a:srgbClr val="0C1F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Isosceles Triangle 68">
            <a:extLst>
              <a:ext uri="{FF2B5EF4-FFF2-40B4-BE49-F238E27FC236}">
                <a16:creationId xmlns:a16="http://schemas.microsoft.com/office/drawing/2014/main" id="{7A67BDBD-F628-4296-B13F-C7E1164C5323}"/>
              </a:ext>
            </a:extLst>
          </p:cNvPr>
          <p:cNvSpPr/>
          <p:nvPr/>
        </p:nvSpPr>
        <p:spPr>
          <a:xfrm rot="9942511">
            <a:off x="3838870" y="1644219"/>
            <a:ext cx="151937" cy="130980"/>
          </a:xfrm>
          <a:prstGeom prst="triangle">
            <a:avLst/>
          </a:prstGeom>
          <a:solidFill>
            <a:srgbClr val="0C1FCF"/>
          </a:solidFill>
          <a:ln>
            <a:solidFill>
              <a:srgbClr val="0C1F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6" name="Group 75">
            <a:extLst>
              <a:ext uri="{FF2B5EF4-FFF2-40B4-BE49-F238E27FC236}">
                <a16:creationId xmlns:a16="http://schemas.microsoft.com/office/drawing/2014/main" id="{0230766E-CFED-401E-B1BD-7AB3CCBD178A}"/>
              </a:ext>
            </a:extLst>
          </p:cNvPr>
          <p:cNvGrpSpPr/>
          <p:nvPr/>
        </p:nvGrpSpPr>
        <p:grpSpPr>
          <a:xfrm>
            <a:off x="3884388" y="3639696"/>
            <a:ext cx="781510" cy="775565"/>
            <a:chOff x="4156042" y="3808266"/>
            <a:chExt cx="781510" cy="775565"/>
          </a:xfrm>
        </p:grpSpPr>
        <p:grpSp>
          <p:nvGrpSpPr>
            <p:cNvPr id="85" name="Group 84">
              <a:extLst>
                <a:ext uri="{FF2B5EF4-FFF2-40B4-BE49-F238E27FC236}">
                  <a16:creationId xmlns:a16="http://schemas.microsoft.com/office/drawing/2014/main" id="{710D2697-BAB5-4A1D-B054-A9D31538E9BC}"/>
                </a:ext>
              </a:extLst>
            </p:cNvPr>
            <p:cNvGrpSpPr/>
            <p:nvPr/>
          </p:nvGrpSpPr>
          <p:grpSpPr>
            <a:xfrm>
              <a:off x="4156042" y="3808266"/>
              <a:ext cx="748281" cy="775565"/>
              <a:chOff x="4156269" y="2484171"/>
              <a:chExt cx="748281" cy="775565"/>
            </a:xfrm>
          </p:grpSpPr>
          <p:grpSp>
            <p:nvGrpSpPr>
              <p:cNvPr id="86" name="Group 85">
                <a:extLst>
                  <a:ext uri="{FF2B5EF4-FFF2-40B4-BE49-F238E27FC236}">
                    <a16:creationId xmlns:a16="http://schemas.microsoft.com/office/drawing/2014/main" id="{59C39C46-0A5F-4520-B4AE-DF8EDC091DEF}"/>
                  </a:ext>
                </a:extLst>
              </p:cNvPr>
              <p:cNvGrpSpPr/>
              <p:nvPr/>
            </p:nvGrpSpPr>
            <p:grpSpPr>
              <a:xfrm>
                <a:off x="4174004" y="2525870"/>
                <a:ext cx="730546" cy="733866"/>
                <a:chOff x="3283537" y="2816328"/>
                <a:chExt cx="1341123" cy="1347219"/>
              </a:xfrm>
            </p:grpSpPr>
            <p:pic>
              <p:nvPicPr>
                <p:cNvPr id="88" name="Picture 87" descr="A close up of a logo&#10;&#10;Description automatically generated">
                  <a:extLst>
                    <a:ext uri="{FF2B5EF4-FFF2-40B4-BE49-F238E27FC236}">
                      <a16:creationId xmlns:a16="http://schemas.microsoft.com/office/drawing/2014/main" id="{4F5D3EA0-32CD-47A8-B069-EDD4622CA708}"/>
                    </a:ext>
                  </a:extLst>
                </p:cNvPr>
                <p:cNvPicPr>
                  <a:picLocks noChangeAspect="1"/>
                </p:cNvPicPr>
                <p:nvPr/>
              </p:nvPicPr>
              <p:blipFill>
                <a:blip r:embed="rId3"/>
                <a:stretch>
                  <a:fillRect/>
                </a:stretch>
              </p:blipFill>
              <p:spPr>
                <a:xfrm>
                  <a:off x="3283537" y="2816328"/>
                  <a:ext cx="1341123" cy="1347219"/>
                </a:xfrm>
                <a:prstGeom prst="rect">
                  <a:avLst/>
                </a:prstGeom>
              </p:spPr>
            </p:pic>
            <p:sp>
              <p:nvSpPr>
                <p:cNvPr id="89" name="Rectangle 88">
                  <a:extLst>
                    <a:ext uri="{FF2B5EF4-FFF2-40B4-BE49-F238E27FC236}">
                      <a16:creationId xmlns:a16="http://schemas.microsoft.com/office/drawing/2014/main" id="{CC314BCB-3A81-49CD-84E6-DA183BD468B4}"/>
                    </a:ext>
                  </a:extLst>
                </p:cNvPr>
                <p:cNvSpPr/>
                <p:nvPr/>
              </p:nvSpPr>
              <p:spPr>
                <a:xfrm>
                  <a:off x="4317558" y="3784821"/>
                  <a:ext cx="307102" cy="378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7" name="Isosceles Triangle 86">
                <a:extLst>
                  <a:ext uri="{FF2B5EF4-FFF2-40B4-BE49-F238E27FC236}">
                    <a16:creationId xmlns:a16="http://schemas.microsoft.com/office/drawing/2014/main" id="{C8F621AC-1EDB-4969-AF34-F7F9B9FBA15C}"/>
                  </a:ext>
                </a:extLst>
              </p:cNvPr>
              <p:cNvSpPr/>
              <p:nvPr/>
            </p:nvSpPr>
            <p:spPr>
              <a:xfrm rot="878943">
                <a:off x="4156269" y="2484171"/>
                <a:ext cx="151937" cy="130980"/>
              </a:xfrm>
              <a:prstGeom prst="triangle">
                <a:avLst/>
              </a:prstGeom>
              <a:solidFill>
                <a:srgbClr val="0C1FCF"/>
              </a:solidFill>
              <a:ln>
                <a:solidFill>
                  <a:srgbClr val="0C1F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4" name="Isosceles Triangle 73">
              <a:extLst>
                <a:ext uri="{FF2B5EF4-FFF2-40B4-BE49-F238E27FC236}">
                  <a16:creationId xmlns:a16="http://schemas.microsoft.com/office/drawing/2014/main" id="{0A0D0F81-6F7B-4C47-A8A5-3F791C18C39F}"/>
                </a:ext>
              </a:extLst>
            </p:cNvPr>
            <p:cNvSpPr/>
            <p:nvPr/>
          </p:nvSpPr>
          <p:spPr>
            <a:xfrm rot="6251653">
              <a:off x="4796093" y="3839936"/>
              <a:ext cx="151937" cy="130980"/>
            </a:xfrm>
            <a:prstGeom prst="triangle">
              <a:avLst/>
            </a:prstGeom>
            <a:solidFill>
              <a:srgbClr val="0C1FCF"/>
            </a:solidFill>
            <a:ln>
              <a:solidFill>
                <a:srgbClr val="0C1F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8" name="Straight Arrow Connector 127">
            <a:extLst>
              <a:ext uri="{FF2B5EF4-FFF2-40B4-BE49-F238E27FC236}">
                <a16:creationId xmlns:a16="http://schemas.microsoft.com/office/drawing/2014/main" id="{63AFC6C2-2BF1-4004-A4E5-38883B368B02}"/>
              </a:ext>
            </a:extLst>
          </p:cNvPr>
          <p:cNvCxnSpPr>
            <a:cxnSpLocks/>
          </p:cNvCxnSpPr>
          <p:nvPr/>
        </p:nvCxnSpPr>
        <p:spPr>
          <a:xfrm>
            <a:off x="4277047" y="2672194"/>
            <a:ext cx="0" cy="87630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589697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431C16C-D5E2-4C83-A1A0-27ADA0EAFE3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082526" y="982695"/>
            <a:ext cx="3373966" cy="3195044"/>
          </a:xfrm>
          <a:prstGeom prst="rect">
            <a:avLst/>
          </a:prstGeom>
        </p:spPr>
      </p:pic>
      <p:sp>
        <p:nvSpPr>
          <p:cNvPr id="3" name="Subtitle 2">
            <a:extLst>
              <a:ext uri="{FF2B5EF4-FFF2-40B4-BE49-F238E27FC236}">
                <a16:creationId xmlns:a16="http://schemas.microsoft.com/office/drawing/2014/main" id="{BB6310F2-3D12-4AA1-B4F9-09828A1D85D3}"/>
              </a:ext>
            </a:extLst>
          </p:cNvPr>
          <p:cNvSpPr>
            <a:spLocks noGrp="1"/>
          </p:cNvSpPr>
          <p:nvPr>
            <p:ph type="subTitle" idx="1"/>
          </p:nvPr>
        </p:nvSpPr>
        <p:spPr>
          <a:xfrm>
            <a:off x="4456493" y="1354449"/>
            <a:ext cx="3132084" cy="446071"/>
          </a:xfrm>
        </p:spPr>
        <p:txBody>
          <a:bodyPr/>
          <a:lstStyle/>
          <a:p>
            <a:r>
              <a:rPr lang="en-US" dirty="0"/>
              <a:t>Hydrophobic Moment</a:t>
            </a:r>
          </a:p>
        </p:txBody>
      </p:sp>
      <p:sp>
        <p:nvSpPr>
          <p:cNvPr id="2" name="Title 1">
            <a:extLst>
              <a:ext uri="{FF2B5EF4-FFF2-40B4-BE49-F238E27FC236}">
                <a16:creationId xmlns:a16="http://schemas.microsoft.com/office/drawing/2014/main" id="{2E39515B-01B4-43EB-B557-E7374B2217DB}"/>
              </a:ext>
            </a:extLst>
          </p:cNvPr>
          <p:cNvSpPr>
            <a:spLocks noGrp="1"/>
          </p:cNvSpPr>
          <p:nvPr>
            <p:ph type="ctrTitle"/>
          </p:nvPr>
        </p:nvSpPr>
        <p:spPr/>
        <p:txBody>
          <a:bodyPr/>
          <a:lstStyle/>
          <a:p>
            <a:r>
              <a:rPr lang="en-US" b="0" dirty="0"/>
              <a:t>Pareto Optimization</a:t>
            </a:r>
          </a:p>
        </p:txBody>
      </p:sp>
      <p:sp>
        <p:nvSpPr>
          <p:cNvPr id="9" name="TextBox 8">
            <a:extLst>
              <a:ext uri="{FF2B5EF4-FFF2-40B4-BE49-F238E27FC236}">
                <a16:creationId xmlns:a16="http://schemas.microsoft.com/office/drawing/2014/main" id="{5E9C1161-E27C-42EC-88D2-74E313A557AC}"/>
              </a:ext>
            </a:extLst>
          </p:cNvPr>
          <p:cNvSpPr txBox="1"/>
          <p:nvPr/>
        </p:nvSpPr>
        <p:spPr>
          <a:xfrm>
            <a:off x="2205565" y="3959206"/>
            <a:ext cx="2010835" cy="369332"/>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Increasing Affinity</a:t>
            </a:r>
          </a:p>
        </p:txBody>
      </p:sp>
      <p:cxnSp>
        <p:nvCxnSpPr>
          <p:cNvPr id="10" name="Straight Arrow Connector 9">
            <a:extLst>
              <a:ext uri="{FF2B5EF4-FFF2-40B4-BE49-F238E27FC236}">
                <a16:creationId xmlns:a16="http://schemas.microsoft.com/office/drawing/2014/main" id="{5DDE235A-EDA9-43A5-A50F-D32DBBA65B98}"/>
              </a:ext>
            </a:extLst>
          </p:cNvPr>
          <p:cNvCxnSpPr>
            <a:cxnSpLocks/>
          </p:cNvCxnSpPr>
          <p:nvPr/>
        </p:nvCxnSpPr>
        <p:spPr>
          <a:xfrm flipH="1">
            <a:off x="1519166" y="4134715"/>
            <a:ext cx="68639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473BE989-11B5-4C9C-A087-5D23EFF96CB2}"/>
              </a:ext>
            </a:extLst>
          </p:cNvPr>
          <p:cNvSpPr txBox="1"/>
          <p:nvPr/>
        </p:nvSpPr>
        <p:spPr>
          <a:xfrm rot="16200000">
            <a:off x="-55063" y="2154574"/>
            <a:ext cx="2343150" cy="369332"/>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Increasing Specificity</a:t>
            </a:r>
          </a:p>
        </p:txBody>
      </p:sp>
      <p:cxnSp>
        <p:nvCxnSpPr>
          <p:cNvPr id="12" name="Straight Arrow Connector 11">
            <a:extLst>
              <a:ext uri="{FF2B5EF4-FFF2-40B4-BE49-F238E27FC236}">
                <a16:creationId xmlns:a16="http://schemas.microsoft.com/office/drawing/2014/main" id="{85801B97-39DA-4F48-9EA1-498CA7D136B5}"/>
              </a:ext>
            </a:extLst>
          </p:cNvPr>
          <p:cNvCxnSpPr>
            <a:cxnSpLocks/>
          </p:cNvCxnSpPr>
          <p:nvPr/>
        </p:nvCxnSpPr>
        <p:spPr>
          <a:xfrm flipH="1">
            <a:off x="1138653" y="3458092"/>
            <a:ext cx="1" cy="41117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37784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431C16C-D5E2-4C83-A1A0-27ADA0EAFE3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082526" y="982695"/>
            <a:ext cx="3373966" cy="3195044"/>
          </a:xfrm>
          <a:prstGeom prst="rect">
            <a:avLst/>
          </a:prstGeom>
        </p:spPr>
      </p:pic>
      <p:sp>
        <p:nvSpPr>
          <p:cNvPr id="3" name="Subtitle 2">
            <a:extLst>
              <a:ext uri="{FF2B5EF4-FFF2-40B4-BE49-F238E27FC236}">
                <a16:creationId xmlns:a16="http://schemas.microsoft.com/office/drawing/2014/main" id="{BB6310F2-3D12-4AA1-B4F9-09828A1D85D3}"/>
              </a:ext>
            </a:extLst>
          </p:cNvPr>
          <p:cNvSpPr>
            <a:spLocks noGrp="1"/>
          </p:cNvSpPr>
          <p:nvPr>
            <p:ph type="subTitle" idx="1"/>
          </p:nvPr>
        </p:nvSpPr>
        <p:spPr>
          <a:xfrm>
            <a:off x="4456494" y="1354449"/>
            <a:ext cx="2330806" cy="708025"/>
          </a:xfrm>
        </p:spPr>
        <p:txBody>
          <a:bodyPr/>
          <a:lstStyle/>
          <a:p>
            <a:r>
              <a:rPr lang="en-US" dirty="0"/>
              <a:t>Number of Side Chain Atoms</a:t>
            </a:r>
          </a:p>
        </p:txBody>
      </p:sp>
      <p:sp>
        <p:nvSpPr>
          <p:cNvPr id="2" name="Title 1">
            <a:extLst>
              <a:ext uri="{FF2B5EF4-FFF2-40B4-BE49-F238E27FC236}">
                <a16:creationId xmlns:a16="http://schemas.microsoft.com/office/drawing/2014/main" id="{2E39515B-01B4-43EB-B557-E7374B2217DB}"/>
              </a:ext>
            </a:extLst>
          </p:cNvPr>
          <p:cNvSpPr>
            <a:spLocks noGrp="1"/>
          </p:cNvSpPr>
          <p:nvPr>
            <p:ph type="ctrTitle"/>
          </p:nvPr>
        </p:nvSpPr>
        <p:spPr/>
        <p:txBody>
          <a:bodyPr/>
          <a:lstStyle/>
          <a:p>
            <a:r>
              <a:rPr lang="en-US" b="0" dirty="0"/>
              <a:t>Pareto Optimization</a:t>
            </a:r>
          </a:p>
        </p:txBody>
      </p:sp>
      <p:sp>
        <p:nvSpPr>
          <p:cNvPr id="9" name="TextBox 8">
            <a:extLst>
              <a:ext uri="{FF2B5EF4-FFF2-40B4-BE49-F238E27FC236}">
                <a16:creationId xmlns:a16="http://schemas.microsoft.com/office/drawing/2014/main" id="{5E9C1161-E27C-42EC-88D2-74E313A557AC}"/>
              </a:ext>
            </a:extLst>
          </p:cNvPr>
          <p:cNvSpPr txBox="1"/>
          <p:nvPr/>
        </p:nvSpPr>
        <p:spPr>
          <a:xfrm>
            <a:off x="2205565" y="3959206"/>
            <a:ext cx="2010835" cy="369332"/>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Increasing Affinity</a:t>
            </a:r>
          </a:p>
        </p:txBody>
      </p:sp>
      <p:cxnSp>
        <p:nvCxnSpPr>
          <p:cNvPr id="10" name="Straight Arrow Connector 9">
            <a:extLst>
              <a:ext uri="{FF2B5EF4-FFF2-40B4-BE49-F238E27FC236}">
                <a16:creationId xmlns:a16="http://schemas.microsoft.com/office/drawing/2014/main" id="{5DDE235A-EDA9-43A5-A50F-D32DBBA65B98}"/>
              </a:ext>
            </a:extLst>
          </p:cNvPr>
          <p:cNvCxnSpPr>
            <a:cxnSpLocks/>
          </p:cNvCxnSpPr>
          <p:nvPr/>
        </p:nvCxnSpPr>
        <p:spPr>
          <a:xfrm flipH="1">
            <a:off x="1519166" y="4134715"/>
            <a:ext cx="68639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473BE989-11B5-4C9C-A087-5D23EFF96CB2}"/>
              </a:ext>
            </a:extLst>
          </p:cNvPr>
          <p:cNvSpPr txBox="1"/>
          <p:nvPr/>
        </p:nvSpPr>
        <p:spPr>
          <a:xfrm rot="16200000">
            <a:off x="-55063" y="2154574"/>
            <a:ext cx="2343150" cy="369332"/>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Increasing Specificity</a:t>
            </a:r>
          </a:p>
        </p:txBody>
      </p:sp>
      <p:cxnSp>
        <p:nvCxnSpPr>
          <p:cNvPr id="12" name="Straight Arrow Connector 11">
            <a:extLst>
              <a:ext uri="{FF2B5EF4-FFF2-40B4-BE49-F238E27FC236}">
                <a16:creationId xmlns:a16="http://schemas.microsoft.com/office/drawing/2014/main" id="{85801B97-39DA-4F48-9EA1-498CA7D136B5}"/>
              </a:ext>
            </a:extLst>
          </p:cNvPr>
          <p:cNvCxnSpPr>
            <a:cxnSpLocks/>
          </p:cNvCxnSpPr>
          <p:nvPr/>
        </p:nvCxnSpPr>
        <p:spPr>
          <a:xfrm flipH="1">
            <a:off x="1138653" y="3458092"/>
            <a:ext cx="1" cy="41117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283107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764FE61-3F25-496A-8CA4-4A2FB59F1E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0083" y="982694"/>
            <a:ext cx="3373967" cy="3195045"/>
          </a:xfrm>
          <a:prstGeom prst="rect">
            <a:avLst/>
          </a:prstGeom>
        </p:spPr>
      </p:pic>
      <p:sp>
        <p:nvSpPr>
          <p:cNvPr id="2" name="Title 1">
            <a:extLst>
              <a:ext uri="{FF2B5EF4-FFF2-40B4-BE49-F238E27FC236}">
                <a16:creationId xmlns:a16="http://schemas.microsoft.com/office/drawing/2014/main" id="{2E39515B-01B4-43EB-B557-E7374B2217DB}"/>
              </a:ext>
            </a:extLst>
          </p:cNvPr>
          <p:cNvSpPr>
            <a:spLocks noGrp="1"/>
          </p:cNvSpPr>
          <p:nvPr>
            <p:ph type="ctrTitle"/>
          </p:nvPr>
        </p:nvSpPr>
        <p:spPr/>
        <p:txBody>
          <a:bodyPr/>
          <a:lstStyle/>
          <a:p>
            <a:r>
              <a:rPr lang="en-US" b="0" dirty="0"/>
              <a:t>Pareto Optimization</a:t>
            </a:r>
          </a:p>
        </p:txBody>
      </p:sp>
      <p:sp>
        <p:nvSpPr>
          <p:cNvPr id="3" name="Subtitle 2">
            <a:extLst>
              <a:ext uri="{FF2B5EF4-FFF2-40B4-BE49-F238E27FC236}">
                <a16:creationId xmlns:a16="http://schemas.microsoft.com/office/drawing/2014/main" id="{3D9F93BC-6CA4-46D3-A306-83AFF4088854}"/>
              </a:ext>
            </a:extLst>
          </p:cNvPr>
          <p:cNvSpPr>
            <a:spLocks noGrp="1"/>
          </p:cNvSpPr>
          <p:nvPr>
            <p:ph type="subTitle" idx="1"/>
          </p:nvPr>
        </p:nvSpPr>
        <p:spPr>
          <a:xfrm>
            <a:off x="4679952" y="2919698"/>
            <a:ext cx="3919579" cy="949569"/>
          </a:xfrm>
        </p:spPr>
        <p:txBody>
          <a:bodyPr/>
          <a:lstStyle/>
          <a:p>
            <a:pPr>
              <a:lnSpc>
                <a:spcPct val="100000"/>
              </a:lnSpc>
            </a:pPr>
            <a:r>
              <a:rPr lang="en-US" dirty="0"/>
              <a:t>Isolation of optimal clones</a:t>
            </a:r>
          </a:p>
          <a:p>
            <a:pPr>
              <a:lnSpc>
                <a:spcPct val="100000"/>
              </a:lnSpc>
            </a:pPr>
            <a:r>
              <a:rPr lang="en-US" sz="2000" dirty="0"/>
              <a:t>Controllable</a:t>
            </a:r>
            <a:endParaRPr lang="en-US" dirty="0"/>
          </a:p>
        </p:txBody>
      </p:sp>
      <p:sp>
        <p:nvSpPr>
          <p:cNvPr id="6" name="TextBox 5">
            <a:extLst>
              <a:ext uri="{FF2B5EF4-FFF2-40B4-BE49-F238E27FC236}">
                <a16:creationId xmlns:a16="http://schemas.microsoft.com/office/drawing/2014/main" id="{5ECF2C51-ACD4-43F0-BA76-344FA277A3BC}"/>
              </a:ext>
            </a:extLst>
          </p:cNvPr>
          <p:cNvSpPr txBox="1"/>
          <p:nvPr/>
        </p:nvSpPr>
        <p:spPr>
          <a:xfrm>
            <a:off x="2205565" y="3959206"/>
            <a:ext cx="2010835" cy="369332"/>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Increasing Affinity</a:t>
            </a:r>
          </a:p>
        </p:txBody>
      </p:sp>
      <p:sp>
        <p:nvSpPr>
          <p:cNvPr id="8" name="TextBox 7">
            <a:extLst>
              <a:ext uri="{FF2B5EF4-FFF2-40B4-BE49-F238E27FC236}">
                <a16:creationId xmlns:a16="http://schemas.microsoft.com/office/drawing/2014/main" id="{66A8ABDD-7628-46D6-88F6-B5A17F000F4C}"/>
              </a:ext>
            </a:extLst>
          </p:cNvPr>
          <p:cNvSpPr txBox="1"/>
          <p:nvPr/>
        </p:nvSpPr>
        <p:spPr>
          <a:xfrm rot="16200000">
            <a:off x="-55063" y="2154574"/>
            <a:ext cx="2343150" cy="369332"/>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Increasing Specificity</a:t>
            </a:r>
          </a:p>
        </p:txBody>
      </p:sp>
      <p:cxnSp>
        <p:nvCxnSpPr>
          <p:cNvPr id="11" name="Straight Arrow Connector 10">
            <a:extLst>
              <a:ext uri="{FF2B5EF4-FFF2-40B4-BE49-F238E27FC236}">
                <a16:creationId xmlns:a16="http://schemas.microsoft.com/office/drawing/2014/main" id="{6B5560B9-92E1-4C29-AD31-BA81C7288B6B}"/>
              </a:ext>
            </a:extLst>
          </p:cNvPr>
          <p:cNvCxnSpPr>
            <a:cxnSpLocks/>
          </p:cNvCxnSpPr>
          <p:nvPr/>
        </p:nvCxnSpPr>
        <p:spPr>
          <a:xfrm flipH="1">
            <a:off x="1138653" y="3458092"/>
            <a:ext cx="1" cy="41117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D8ED9A65-C7CF-4BAF-BBD1-8CE2ABF6AAD5}"/>
              </a:ext>
            </a:extLst>
          </p:cNvPr>
          <p:cNvCxnSpPr>
            <a:cxnSpLocks/>
          </p:cNvCxnSpPr>
          <p:nvPr/>
        </p:nvCxnSpPr>
        <p:spPr>
          <a:xfrm flipH="1">
            <a:off x="1519166" y="4134715"/>
            <a:ext cx="68639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1704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764FE61-3F25-496A-8CA4-4A2FB59F1EC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090083" y="982694"/>
            <a:ext cx="3373967" cy="3195044"/>
          </a:xfrm>
          <a:prstGeom prst="rect">
            <a:avLst/>
          </a:prstGeom>
        </p:spPr>
      </p:pic>
      <p:sp>
        <p:nvSpPr>
          <p:cNvPr id="3" name="Subtitle 2">
            <a:extLst>
              <a:ext uri="{FF2B5EF4-FFF2-40B4-BE49-F238E27FC236}">
                <a16:creationId xmlns:a16="http://schemas.microsoft.com/office/drawing/2014/main" id="{BB6310F2-3D12-4AA1-B4F9-09828A1D85D3}"/>
              </a:ext>
            </a:extLst>
          </p:cNvPr>
          <p:cNvSpPr>
            <a:spLocks noGrp="1"/>
          </p:cNvSpPr>
          <p:nvPr>
            <p:ph type="subTitle" idx="1"/>
          </p:nvPr>
        </p:nvSpPr>
        <p:spPr>
          <a:xfrm>
            <a:off x="4313768" y="1391082"/>
            <a:ext cx="4351865" cy="2343151"/>
          </a:xfrm>
        </p:spPr>
        <p:txBody>
          <a:bodyPr/>
          <a:lstStyle/>
          <a:p>
            <a:r>
              <a:rPr lang="en-US" dirty="0">
                <a:solidFill>
                  <a:srgbClr val="0000EF"/>
                </a:solidFill>
                <a:latin typeface="Arial" panose="020B0604020202020204" pitchFamily="34" charset="0"/>
                <a:cs typeface="Arial" panose="020B0604020202020204" pitchFamily="34" charset="0"/>
              </a:rPr>
              <a:t>Antigen focused</a:t>
            </a:r>
          </a:p>
          <a:p>
            <a:pPr>
              <a:spcBef>
                <a:spcPts val="0"/>
              </a:spcBef>
            </a:pPr>
            <a:r>
              <a:rPr lang="en-US" sz="1400" dirty="0">
                <a:latin typeface="Arial" panose="020B0604020202020204" pitchFamily="34" charset="0"/>
                <a:cs typeface="Arial" panose="020B0604020202020204" pitchFamily="34" charset="0"/>
              </a:rPr>
              <a:t>Maintain antigen binding while improving specificity</a:t>
            </a:r>
          </a:p>
          <a:p>
            <a:endParaRPr lang="en-US" sz="1400" dirty="0">
              <a:latin typeface="Arial" panose="020B0604020202020204" pitchFamily="34" charset="0"/>
              <a:cs typeface="Arial" panose="020B0604020202020204" pitchFamily="34" charset="0"/>
            </a:endParaRPr>
          </a:p>
          <a:p>
            <a:r>
              <a:rPr lang="en-US" dirty="0">
                <a:solidFill>
                  <a:srgbClr val="9400D3"/>
                </a:solidFill>
                <a:latin typeface="Arial" panose="020B0604020202020204" pitchFamily="34" charset="0"/>
                <a:cs typeface="Arial" panose="020B0604020202020204" pitchFamily="34" charset="0"/>
              </a:rPr>
              <a:t>Balanced properties</a:t>
            </a:r>
          </a:p>
          <a:p>
            <a:endParaRPr lang="en-US" sz="1400" dirty="0">
              <a:solidFill>
                <a:srgbClr val="9400D3"/>
              </a:solidFill>
              <a:latin typeface="Arial" panose="020B0604020202020204" pitchFamily="34" charset="0"/>
              <a:cs typeface="Arial" panose="020B0604020202020204" pitchFamily="34" charset="0"/>
            </a:endParaRPr>
          </a:p>
          <a:p>
            <a:r>
              <a:rPr lang="en-US" dirty="0">
                <a:solidFill>
                  <a:srgbClr val="FF0000"/>
                </a:solidFill>
                <a:latin typeface="Arial" panose="020B0604020202020204" pitchFamily="34" charset="0"/>
                <a:cs typeface="Arial" panose="020B0604020202020204" pitchFamily="34" charset="0"/>
              </a:rPr>
              <a:t>Specificity focused</a:t>
            </a:r>
          </a:p>
          <a:p>
            <a:pPr>
              <a:spcBef>
                <a:spcPts val="0"/>
              </a:spcBef>
            </a:pPr>
            <a:r>
              <a:rPr lang="en-US" sz="1400" dirty="0">
                <a:latin typeface="Arial" panose="020B0604020202020204" pitchFamily="34" charset="0"/>
                <a:cs typeface="Arial" panose="020B0604020202020204" pitchFamily="34" charset="0"/>
              </a:rPr>
              <a:t>Improve specificity and sacrifice antigen binding</a:t>
            </a:r>
            <a:endParaRPr lang="en-US" dirty="0">
              <a:solidFill>
                <a:srgbClr val="FF0000"/>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2E39515B-01B4-43EB-B557-E7374B2217DB}"/>
              </a:ext>
            </a:extLst>
          </p:cNvPr>
          <p:cNvSpPr>
            <a:spLocks noGrp="1"/>
          </p:cNvSpPr>
          <p:nvPr>
            <p:ph type="ctrTitle"/>
          </p:nvPr>
        </p:nvSpPr>
        <p:spPr/>
        <p:txBody>
          <a:bodyPr/>
          <a:lstStyle/>
          <a:p>
            <a:r>
              <a:rPr lang="en-US" b="0" dirty="0"/>
              <a:t>Pareto Optimization</a:t>
            </a:r>
          </a:p>
        </p:txBody>
      </p:sp>
      <p:sp>
        <p:nvSpPr>
          <p:cNvPr id="6" name="TextBox 5">
            <a:extLst>
              <a:ext uri="{FF2B5EF4-FFF2-40B4-BE49-F238E27FC236}">
                <a16:creationId xmlns:a16="http://schemas.microsoft.com/office/drawing/2014/main" id="{5ECF2C51-ACD4-43F0-BA76-344FA277A3BC}"/>
              </a:ext>
            </a:extLst>
          </p:cNvPr>
          <p:cNvSpPr txBox="1"/>
          <p:nvPr/>
        </p:nvSpPr>
        <p:spPr>
          <a:xfrm>
            <a:off x="2205565" y="3959206"/>
            <a:ext cx="2010835" cy="369332"/>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Increasing Affinity</a:t>
            </a:r>
          </a:p>
        </p:txBody>
      </p:sp>
      <p:sp>
        <p:nvSpPr>
          <p:cNvPr id="8" name="TextBox 7">
            <a:extLst>
              <a:ext uri="{FF2B5EF4-FFF2-40B4-BE49-F238E27FC236}">
                <a16:creationId xmlns:a16="http://schemas.microsoft.com/office/drawing/2014/main" id="{66A8ABDD-7628-46D6-88F6-B5A17F000F4C}"/>
              </a:ext>
            </a:extLst>
          </p:cNvPr>
          <p:cNvSpPr txBox="1"/>
          <p:nvPr/>
        </p:nvSpPr>
        <p:spPr>
          <a:xfrm rot="16200000">
            <a:off x="-55063" y="2154574"/>
            <a:ext cx="2343150" cy="369332"/>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Increasing Specificity</a:t>
            </a:r>
          </a:p>
        </p:txBody>
      </p:sp>
      <p:cxnSp>
        <p:nvCxnSpPr>
          <p:cNvPr id="11" name="Straight Arrow Connector 10">
            <a:extLst>
              <a:ext uri="{FF2B5EF4-FFF2-40B4-BE49-F238E27FC236}">
                <a16:creationId xmlns:a16="http://schemas.microsoft.com/office/drawing/2014/main" id="{6B5560B9-92E1-4C29-AD31-BA81C7288B6B}"/>
              </a:ext>
            </a:extLst>
          </p:cNvPr>
          <p:cNvCxnSpPr>
            <a:cxnSpLocks/>
          </p:cNvCxnSpPr>
          <p:nvPr/>
        </p:nvCxnSpPr>
        <p:spPr>
          <a:xfrm flipH="1">
            <a:off x="1138653" y="3458092"/>
            <a:ext cx="1" cy="41117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D8ED9A65-C7CF-4BAF-BBD1-8CE2ABF6AAD5}"/>
              </a:ext>
            </a:extLst>
          </p:cNvPr>
          <p:cNvCxnSpPr>
            <a:cxnSpLocks/>
          </p:cNvCxnSpPr>
          <p:nvPr/>
        </p:nvCxnSpPr>
        <p:spPr>
          <a:xfrm flipH="1">
            <a:off x="1519166" y="4134715"/>
            <a:ext cx="68639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51689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764FE61-3F25-496A-8CA4-4A2FB59F1EC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090083" y="982694"/>
            <a:ext cx="3373966" cy="3195044"/>
          </a:xfrm>
          <a:prstGeom prst="rect">
            <a:avLst/>
          </a:prstGeom>
        </p:spPr>
      </p:pic>
      <p:sp>
        <p:nvSpPr>
          <p:cNvPr id="3" name="Subtitle 2">
            <a:extLst>
              <a:ext uri="{FF2B5EF4-FFF2-40B4-BE49-F238E27FC236}">
                <a16:creationId xmlns:a16="http://schemas.microsoft.com/office/drawing/2014/main" id="{BB6310F2-3D12-4AA1-B4F9-09828A1D85D3}"/>
              </a:ext>
            </a:extLst>
          </p:cNvPr>
          <p:cNvSpPr>
            <a:spLocks noGrp="1"/>
          </p:cNvSpPr>
          <p:nvPr>
            <p:ph type="subTitle" idx="1"/>
          </p:nvPr>
        </p:nvSpPr>
        <p:spPr>
          <a:xfrm>
            <a:off x="4313768" y="1391082"/>
            <a:ext cx="4351865" cy="2343151"/>
          </a:xfrm>
        </p:spPr>
        <p:txBody>
          <a:bodyPr/>
          <a:lstStyle/>
          <a:p>
            <a:r>
              <a:rPr lang="en-US" dirty="0">
                <a:solidFill>
                  <a:srgbClr val="0000EF"/>
                </a:solidFill>
                <a:latin typeface="Arial" panose="020B0604020202020204" pitchFamily="34" charset="0"/>
                <a:cs typeface="Arial" panose="020B0604020202020204" pitchFamily="34" charset="0"/>
              </a:rPr>
              <a:t>Antigen focused</a:t>
            </a:r>
          </a:p>
          <a:p>
            <a:pPr>
              <a:spcBef>
                <a:spcPts val="0"/>
              </a:spcBef>
            </a:pPr>
            <a:r>
              <a:rPr lang="en-US" sz="1400" dirty="0">
                <a:latin typeface="Arial" panose="020B0604020202020204" pitchFamily="34" charset="0"/>
                <a:cs typeface="Arial" panose="020B0604020202020204" pitchFamily="34" charset="0"/>
              </a:rPr>
              <a:t>Maintain antigen binding while improving specificity</a:t>
            </a:r>
          </a:p>
          <a:p>
            <a:endParaRPr lang="en-US" sz="1400" dirty="0">
              <a:latin typeface="Arial" panose="020B0604020202020204" pitchFamily="34" charset="0"/>
              <a:cs typeface="Arial" panose="020B0604020202020204" pitchFamily="34" charset="0"/>
            </a:endParaRPr>
          </a:p>
          <a:p>
            <a:r>
              <a:rPr lang="en-US" dirty="0">
                <a:solidFill>
                  <a:srgbClr val="9400D3"/>
                </a:solidFill>
                <a:latin typeface="Arial" panose="020B0604020202020204" pitchFamily="34" charset="0"/>
                <a:cs typeface="Arial" panose="020B0604020202020204" pitchFamily="34" charset="0"/>
              </a:rPr>
              <a:t>Balanced properties</a:t>
            </a:r>
          </a:p>
          <a:p>
            <a:endParaRPr lang="en-US" sz="1400" dirty="0">
              <a:solidFill>
                <a:srgbClr val="9400D3"/>
              </a:solidFill>
              <a:latin typeface="Arial" panose="020B0604020202020204" pitchFamily="34" charset="0"/>
              <a:cs typeface="Arial" panose="020B0604020202020204" pitchFamily="34" charset="0"/>
            </a:endParaRPr>
          </a:p>
          <a:p>
            <a:r>
              <a:rPr lang="en-US" dirty="0">
                <a:solidFill>
                  <a:srgbClr val="FF0000"/>
                </a:solidFill>
                <a:latin typeface="Arial" panose="020B0604020202020204" pitchFamily="34" charset="0"/>
                <a:cs typeface="Arial" panose="020B0604020202020204" pitchFamily="34" charset="0"/>
              </a:rPr>
              <a:t>Specificity focused</a:t>
            </a:r>
          </a:p>
          <a:p>
            <a:pPr>
              <a:spcBef>
                <a:spcPts val="0"/>
              </a:spcBef>
            </a:pPr>
            <a:r>
              <a:rPr lang="en-US" sz="1400" dirty="0">
                <a:latin typeface="Arial" panose="020B0604020202020204" pitchFamily="34" charset="0"/>
                <a:cs typeface="Arial" panose="020B0604020202020204" pitchFamily="34" charset="0"/>
              </a:rPr>
              <a:t>Improve specificity and sacrifice antigen binding</a:t>
            </a:r>
            <a:endParaRPr lang="en-US" dirty="0">
              <a:solidFill>
                <a:srgbClr val="FF0000"/>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2E39515B-01B4-43EB-B557-E7374B2217DB}"/>
              </a:ext>
            </a:extLst>
          </p:cNvPr>
          <p:cNvSpPr>
            <a:spLocks noGrp="1"/>
          </p:cNvSpPr>
          <p:nvPr>
            <p:ph type="ctrTitle"/>
          </p:nvPr>
        </p:nvSpPr>
        <p:spPr/>
        <p:txBody>
          <a:bodyPr/>
          <a:lstStyle/>
          <a:p>
            <a:r>
              <a:rPr lang="en-US" b="0" dirty="0"/>
              <a:t>Pareto Optimization</a:t>
            </a:r>
          </a:p>
        </p:txBody>
      </p:sp>
      <p:sp>
        <p:nvSpPr>
          <p:cNvPr id="6" name="TextBox 5">
            <a:extLst>
              <a:ext uri="{FF2B5EF4-FFF2-40B4-BE49-F238E27FC236}">
                <a16:creationId xmlns:a16="http://schemas.microsoft.com/office/drawing/2014/main" id="{5ECF2C51-ACD4-43F0-BA76-344FA277A3BC}"/>
              </a:ext>
            </a:extLst>
          </p:cNvPr>
          <p:cNvSpPr txBox="1"/>
          <p:nvPr/>
        </p:nvSpPr>
        <p:spPr>
          <a:xfrm>
            <a:off x="2205565" y="3959206"/>
            <a:ext cx="2010835" cy="369332"/>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Increasing Affinity</a:t>
            </a:r>
          </a:p>
        </p:txBody>
      </p:sp>
      <p:sp>
        <p:nvSpPr>
          <p:cNvPr id="8" name="TextBox 7">
            <a:extLst>
              <a:ext uri="{FF2B5EF4-FFF2-40B4-BE49-F238E27FC236}">
                <a16:creationId xmlns:a16="http://schemas.microsoft.com/office/drawing/2014/main" id="{66A8ABDD-7628-46D6-88F6-B5A17F000F4C}"/>
              </a:ext>
            </a:extLst>
          </p:cNvPr>
          <p:cNvSpPr txBox="1"/>
          <p:nvPr/>
        </p:nvSpPr>
        <p:spPr>
          <a:xfrm rot="16200000">
            <a:off x="-55063" y="2154574"/>
            <a:ext cx="2343150" cy="369332"/>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Increasing Specificity</a:t>
            </a:r>
          </a:p>
        </p:txBody>
      </p:sp>
      <p:cxnSp>
        <p:nvCxnSpPr>
          <p:cNvPr id="11" name="Straight Arrow Connector 10">
            <a:extLst>
              <a:ext uri="{FF2B5EF4-FFF2-40B4-BE49-F238E27FC236}">
                <a16:creationId xmlns:a16="http://schemas.microsoft.com/office/drawing/2014/main" id="{6B5560B9-92E1-4C29-AD31-BA81C7288B6B}"/>
              </a:ext>
            </a:extLst>
          </p:cNvPr>
          <p:cNvCxnSpPr>
            <a:cxnSpLocks/>
          </p:cNvCxnSpPr>
          <p:nvPr/>
        </p:nvCxnSpPr>
        <p:spPr>
          <a:xfrm flipH="1">
            <a:off x="1138653" y="3458092"/>
            <a:ext cx="1" cy="41117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D8ED9A65-C7CF-4BAF-BBD1-8CE2ABF6AAD5}"/>
              </a:ext>
            </a:extLst>
          </p:cNvPr>
          <p:cNvCxnSpPr>
            <a:cxnSpLocks/>
          </p:cNvCxnSpPr>
          <p:nvPr/>
        </p:nvCxnSpPr>
        <p:spPr>
          <a:xfrm flipH="1">
            <a:off x="1519166" y="4134715"/>
            <a:ext cx="68639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74770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1A61C-BC0E-41DE-A6A1-4EC4D8A3B7EF}"/>
              </a:ext>
            </a:extLst>
          </p:cNvPr>
          <p:cNvSpPr>
            <a:spLocks noGrp="1"/>
          </p:cNvSpPr>
          <p:nvPr>
            <p:ph type="ctrTitle"/>
          </p:nvPr>
        </p:nvSpPr>
        <p:spPr/>
        <p:txBody>
          <a:bodyPr/>
          <a:lstStyle/>
          <a:p>
            <a:r>
              <a:rPr lang="en-US" b="0" dirty="0"/>
              <a:t>Mutant Binding</a:t>
            </a:r>
          </a:p>
        </p:txBody>
      </p:sp>
      <p:sp>
        <p:nvSpPr>
          <p:cNvPr id="3" name="Subtitle 2">
            <a:extLst>
              <a:ext uri="{FF2B5EF4-FFF2-40B4-BE49-F238E27FC236}">
                <a16:creationId xmlns:a16="http://schemas.microsoft.com/office/drawing/2014/main" id="{2E58DAA9-8F33-4D5C-9B91-4085B897025B}"/>
              </a:ext>
            </a:extLst>
          </p:cNvPr>
          <p:cNvSpPr>
            <a:spLocks noGrp="1"/>
          </p:cNvSpPr>
          <p:nvPr>
            <p:ph type="subTitle" idx="1"/>
          </p:nvPr>
        </p:nvSpPr>
        <p:spPr/>
        <p:txBody>
          <a:bodyPr/>
          <a:lstStyle/>
          <a:p>
            <a:r>
              <a:rPr lang="en-US" dirty="0"/>
              <a:t>Analyzed via novel bead-based binding assay</a:t>
            </a:r>
          </a:p>
        </p:txBody>
      </p:sp>
      <p:pic>
        <p:nvPicPr>
          <p:cNvPr id="8" name="Picture 7">
            <a:extLst>
              <a:ext uri="{FF2B5EF4-FFF2-40B4-BE49-F238E27FC236}">
                <a16:creationId xmlns:a16="http://schemas.microsoft.com/office/drawing/2014/main" id="{D47FFC40-E28B-4535-8D3C-337484D9C6A6}"/>
              </a:ext>
            </a:extLst>
          </p:cNvPr>
          <p:cNvPicPr>
            <a:picLocks noChangeAspect="1"/>
          </p:cNvPicPr>
          <p:nvPr/>
        </p:nvPicPr>
        <p:blipFill rotWithShape="1">
          <a:blip r:embed="rId3"/>
          <a:srcRect b="32518"/>
          <a:stretch/>
        </p:blipFill>
        <p:spPr>
          <a:xfrm>
            <a:off x="1396999" y="1819189"/>
            <a:ext cx="6163734" cy="1708327"/>
          </a:xfrm>
          <a:prstGeom prst="rect">
            <a:avLst/>
          </a:prstGeom>
        </p:spPr>
      </p:pic>
      <p:sp>
        <p:nvSpPr>
          <p:cNvPr id="9" name="TextBox 8">
            <a:extLst>
              <a:ext uri="{FF2B5EF4-FFF2-40B4-BE49-F238E27FC236}">
                <a16:creationId xmlns:a16="http://schemas.microsoft.com/office/drawing/2014/main" id="{7F1B852A-1FBA-4970-9ECE-5D5FC5CD2F3A}"/>
              </a:ext>
            </a:extLst>
          </p:cNvPr>
          <p:cNvSpPr txBox="1"/>
          <p:nvPr/>
        </p:nvSpPr>
        <p:spPr>
          <a:xfrm>
            <a:off x="1820333" y="3526496"/>
            <a:ext cx="1083734" cy="738664"/>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Immobilize antibody on beads</a:t>
            </a:r>
          </a:p>
        </p:txBody>
      </p:sp>
      <p:sp>
        <p:nvSpPr>
          <p:cNvPr id="11" name="TextBox 10">
            <a:extLst>
              <a:ext uri="{FF2B5EF4-FFF2-40B4-BE49-F238E27FC236}">
                <a16:creationId xmlns:a16="http://schemas.microsoft.com/office/drawing/2014/main" id="{02DA59EA-DA31-47EE-9F2C-E55B2F01F510}"/>
              </a:ext>
            </a:extLst>
          </p:cNvPr>
          <p:cNvSpPr txBox="1"/>
          <p:nvPr/>
        </p:nvSpPr>
        <p:spPr>
          <a:xfrm>
            <a:off x="4084107" y="3527516"/>
            <a:ext cx="1165226" cy="95410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Incubate with reagent</a:t>
            </a:r>
          </a:p>
          <a:p>
            <a:r>
              <a:rPr lang="en-US" sz="1400" dirty="0">
                <a:latin typeface="Arial" panose="020B0604020202020204" pitchFamily="34" charset="0"/>
                <a:cs typeface="Arial" panose="020B0604020202020204" pitchFamily="34" charset="0"/>
              </a:rPr>
              <a:t>- antigen</a:t>
            </a:r>
          </a:p>
          <a:p>
            <a:r>
              <a:rPr lang="en-US" sz="1400" dirty="0">
                <a:latin typeface="Arial" panose="020B0604020202020204" pitchFamily="34" charset="0"/>
                <a:cs typeface="Arial" panose="020B0604020202020204" pitchFamily="34" charset="0"/>
              </a:rPr>
              <a:t>- ovalbumin</a:t>
            </a:r>
          </a:p>
        </p:txBody>
      </p:sp>
      <p:sp>
        <p:nvSpPr>
          <p:cNvPr id="13" name="TextBox 12">
            <a:extLst>
              <a:ext uri="{FF2B5EF4-FFF2-40B4-BE49-F238E27FC236}">
                <a16:creationId xmlns:a16="http://schemas.microsoft.com/office/drawing/2014/main" id="{D6BE9C5C-5E8F-4DF0-9262-1DD28724AA3C}"/>
              </a:ext>
            </a:extLst>
          </p:cNvPr>
          <p:cNvSpPr txBox="1"/>
          <p:nvPr/>
        </p:nvSpPr>
        <p:spPr>
          <a:xfrm>
            <a:off x="6257923" y="3527516"/>
            <a:ext cx="1319743" cy="95410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Fluorescently label and analyze via flow cytometry</a:t>
            </a:r>
          </a:p>
        </p:txBody>
      </p:sp>
      <p:cxnSp>
        <p:nvCxnSpPr>
          <p:cNvPr id="15" name="Straight Arrow Connector 14">
            <a:extLst>
              <a:ext uri="{FF2B5EF4-FFF2-40B4-BE49-F238E27FC236}">
                <a16:creationId xmlns:a16="http://schemas.microsoft.com/office/drawing/2014/main" id="{DA7425FA-883E-4015-AD82-BF38DB7DCB54}"/>
              </a:ext>
            </a:extLst>
          </p:cNvPr>
          <p:cNvCxnSpPr/>
          <p:nvPr/>
        </p:nvCxnSpPr>
        <p:spPr>
          <a:xfrm>
            <a:off x="2904067" y="2751667"/>
            <a:ext cx="98213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EE0765F2-927D-4ADA-B641-122F6480D134}"/>
              </a:ext>
            </a:extLst>
          </p:cNvPr>
          <p:cNvCxnSpPr/>
          <p:nvPr/>
        </p:nvCxnSpPr>
        <p:spPr>
          <a:xfrm>
            <a:off x="5275790" y="2751667"/>
            <a:ext cx="98213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678501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1A61C-BC0E-41DE-A6A1-4EC4D8A3B7EF}"/>
              </a:ext>
            </a:extLst>
          </p:cNvPr>
          <p:cNvSpPr>
            <a:spLocks noGrp="1"/>
          </p:cNvSpPr>
          <p:nvPr>
            <p:ph type="ctrTitle"/>
          </p:nvPr>
        </p:nvSpPr>
        <p:spPr>
          <a:xfrm>
            <a:off x="628650" y="282575"/>
            <a:ext cx="8032750" cy="708025"/>
          </a:xfrm>
        </p:spPr>
        <p:txBody>
          <a:bodyPr/>
          <a:lstStyle/>
          <a:p>
            <a:r>
              <a:rPr lang="en-US" b="0" dirty="0"/>
              <a:t>Soluble Antibody Binding</a:t>
            </a:r>
          </a:p>
        </p:txBody>
      </p:sp>
      <p:pic>
        <p:nvPicPr>
          <p:cNvPr id="4" name="Picture 3">
            <a:extLst>
              <a:ext uri="{FF2B5EF4-FFF2-40B4-BE49-F238E27FC236}">
                <a16:creationId xmlns:a16="http://schemas.microsoft.com/office/drawing/2014/main" id="{C2F02ACF-FEED-44F8-8C5A-BAD4CC966BDF}"/>
              </a:ext>
            </a:extLst>
          </p:cNvPr>
          <p:cNvPicPr>
            <a:picLocks noChangeAspect="1"/>
          </p:cNvPicPr>
          <p:nvPr/>
        </p:nvPicPr>
        <p:blipFill>
          <a:blip r:embed="rId3"/>
          <a:stretch>
            <a:fillRect/>
          </a:stretch>
        </p:blipFill>
        <p:spPr>
          <a:xfrm>
            <a:off x="1185583" y="1254867"/>
            <a:ext cx="3167833" cy="2463870"/>
          </a:xfrm>
          <a:prstGeom prst="rect">
            <a:avLst/>
          </a:prstGeom>
        </p:spPr>
      </p:pic>
      <p:pic>
        <p:nvPicPr>
          <p:cNvPr id="6" name="Picture 5">
            <a:extLst>
              <a:ext uri="{FF2B5EF4-FFF2-40B4-BE49-F238E27FC236}">
                <a16:creationId xmlns:a16="http://schemas.microsoft.com/office/drawing/2014/main" id="{C220C058-6D14-46E5-B0B4-1F7FD13C19E4}"/>
              </a:ext>
            </a:extLst>
          </p:cNvPr>
          <p:cNvPicPr>
            <a:picLocks noChangeAspect="1"/>
          </p:cNvPicPr>
          <p:nvPr/>
        </p:nvPicPr>
        <p:blipFill>
          <a:blip r:embed="rId4"/>
          <a:stretch>
            <a:fillRect/>
          </a:stretch>
        </p:blipFill>
        <p:spPr>
          <a:xfrm>
            <a:off x="5192791" y="1255145"/>
            <a:ext cx="3172526" cy="2463870"/>
          </a:xfrm>
          <a:prstGeom prst="rect">
            <a:avLst/>
          </a:prstGeom>
        </p:spPr>
      </p:pic>
      <p:sp>
        <p:nvSpPr>
          <p:cNvPr id="8" name="TextBox 1">
            <a:extLst>
              <a:ext uri="{FF2B5EF4-FFF2-40B4-BE49-F238E27FC236}">
                <a16:creationId xmlns:a16="http://schemas.microsoft.com/office/drawing/2014/main" id="{5BA30D40-239D-4CFB-896C-9C7A67135DD9}"/>
              </a:ext>
            </a:extLst>
          </p:cNvPr>
          <p:cNvSpPr txBox="1"/>
          <p:nvPr/>
        </p:nvSpPr>
        <p:spPr>
          <a:xfrm>
            <a:off x="1938313" y="3678978"/>
            <a:ext cx="1752890" cy="365582"/>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dirty="0">
                <a:latin typeface="Arial" panose="020B0604020202020204" pitchFamily="34" charset="0"/>
                <a:cs typeface="Arial" panose="020B0604020202020204" pitchFamily="34" charset="0"/>
              </a:rPr>
              <a:t>Affinity Projection</a:t>
            </a:r>
          </a:p>
        </p:txBody>
      </p:sp>
      <p:sp>
        <p:nvSpPr>
          <p:cNvPr id="10" name="TextBox 1">
            <a:extLst>
              <a:ext uri="{FF2B5EF4-FFF2-40B4-BE49-F238E27FC236}">
                <a16:creationId xmlns:a16="http://schemas.microsoft.com/office/drawing/2014/main" id="{9B22D8D3-EB00-4ECC-A917-43605C992ADA}"/>
              </a:ext>
            </a:extLst>
          </p:cNvPr>
          <p:cNvSpPr txBox="1"/>
          <p:nvPr/>
        </p:nvSpPr>
        <p:spPr>
          <a:xfrm>
            <a:off x="5850568" y="3678978"/>
            <a:ext cx="2108347" cy="365582"/>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dirty="0">
                <a:latin typeface="Arial" panose="020B0604020202020204" pitchFamily="34" charset="0"/>
                <a:cs typeface="Arial" panose="020B0604020202020204" pitchFamily="34" charset="0"/>
              </a:rPr>
              <a:t>Specificity Projection</a:t>
            </a:r>
          </a:p>
        </p:txBody>
      </p:sp>
      <p:sp>
        <p:nvSpPr>
          <p:cNvPr id="12" name="TextBox 1">
            <a:extLst>
              <a:ext uri="{FF2B5EF4-FFF2-40B4-BE49-F238E27FC236}">
                <a16:creationId xmlns:a16="http://schemas.microsoft.com/office/drawing/2014/main" id="{F49EB02A-F6C3-4FC0-A6DE-364974D91B06}"/>
              </a:ext>
            </a:extLst>
          </p:cNvPr>
          <p:cNvSpPr txBox="1"/>
          <p:nvPr/>
        </p:nvSpPr>
        <p:spPr>
          <a:xfrm rot="16200000">
            <a:off x="4065138" y="2217532"/>
            <a:ext cx="1920685" cy="335118"/>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dirty="0">
                <a:latin typeface="Arial" panose="020B0604020202020204" pitchFamily="34" charset="0"/>
                <a:cs typeface="Arial" panose="020B0604020202020204" pitchFamily="34" charset="0"/>
              </a:rPr>
              <a:t>Ovalbumin Binding</a:t>
            </a:r>
          </a:p>
        </p:txBody>
      </p:sp>
      <p:sp>
        <p:nvSpPr>
          <p:cNvPr id="14" name="TextBox 1">
            <a:extLst>
              <a:ext uri="{FF2B5EF4-FFF2-40B4-BE49-F238E27FC236}">
                <a16:creationId xmlns:a16="http://schemas.microsoft.com/office/drawing/2014/main" id="{8BA34820-5BC6-4F4E-954D-164CB0FF1493}"/>
              </a:ext>
            </a:extLst>
          </p:cNvPr>
          <p:cNvSpPr txBox="1"/>
          <p:nvPr/>
        </p:nvSpPr>
        <p:spPr>
          <a:xfrm rot="16200000">
            <a:off x="203425" y="2256410"/>
            <a:ext cx="1634268" cy="257365"/>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dirty="0">
                <a:latin typeface="Arial" panose="020B0604020202020204" pitchFamily="34" charset="0"/>
                <a:cs typeface="Arial" panose="020B0604020202020204" pitchFamily="34" charset="0"/>
              </a:rPr>
              <a:t>Antigen Binding</a:t>
            </a:r>
          </a:p>
        </p:txBody>
      </p:sp>
      <p:sp>
        <p:nvSpPr>
          <p:cNvPr id="16" name="TextBox 1">
            <a:extLst>
              <a:ext uri="{FF2B5EF4-FFF2-40B4-BE49-F238E27FC236}">
                <a16:creationId xmlns:a16="http://schemas.microsoft.com/office/drawing/2014/main" id="{5C2F55C1-5202-425A-A4F0-2EFADBC2A29C}"/>
              </a:ext>
            </a:extLst>
          </p:cNvPr>
          <p:cNvSpPr txBox="1"/>
          <p:nvPr/>
        </p:nvSpPr>
        <p:spPr>
          <a:xfrm>
            <a:off x="3091822" y="2991166"/>
            <a:ext cx="1065776" cy="365582"/>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l-GR" sz="1600" dirty="0">
                <a:latin typeface="Arial" panose="020B0604020202020204" pitchFamily="34" charset="0"/>
                <a:cs typeface="Arial" panose="020B0604020202020204" pitchFamily="34" charset="0"/>
              </a:rPr>
              <a:t>ρ</a:t>
            </a:r>
            <a:r>
              <a:rPr lang="en-US" sz="1600" dirty="0">
                <a:latin typeface="Arial" panose="020B0604020202020204" pitchFamily="34" charset="0"/>
                <a:cs typeface="Arial" panose="020B0604020202020204" pitchFamily="34" charset="0"/>
              </a:rPr>
              <a:t> = -0.44</a:t>
            </a:r>
          </a:p>
        </p:txBody>
      </p:sp>
      <p:sp>
        <p:nvSpPr>
          <p:cNvPr id="18" name="TextBox 1">
            <a:extLst>
              <a:ext uri="{FF2B5EF4-FFF2-40B4-BE49-F238E27FC236}">
                <a16:creationId xmlns:a16="http://schemas.microsoft.com/office/drawing/2014/main" id="{A3FAFA6C-9E62-456F-B10E-13D65354F8A8}"/>
              </a:ext>
            </a:extLst>
          </p:cNvPr>
          <p:cNvSpPr txBox="1"/>
          <p:nvPr/>
        </p:nvSpPr>
        <p:spPr>
          <a:xfrm>
            <a:off x="5680611" y="1424748"/>
            <a:ext cx="1065776" cy="365582"/>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l-GR" sz="1600" dirty="0">
                <a:latin typeface="Arial" panose="020B0604020202020204" pitchFamily="34" charset="0"/>
                <a:cs typeface="Arial" panose="020B0604020202020204" pitchFamily="34" charset="0"/>
              </a:rPr>
              <a:t>ρ</a:t>
            </a:r>
            <a:r>
              <a:rPr lang="en-US" sz="1600" dirty="0">
                <a:latin typeface="Arial" panose="020B0604020202020204" pitchFamily="34" charset="0"/>
                <a:cs typeface="Arial" panose="020B0604020202020204" pitchFamily="34" charset="0"/>
              </a:rPr>
              <a:t> = 0.44</a:t>
            </a:r>
          </a:p>
        </p:txBody>
      </p:sp>
    </p:spTree>
    <p:extLst>
      <p:ext uri="{BB962C8B-B14F-4D97-AF65-F5344CB8AC3E}">
        <p14:creationId xmlns:p14="http://schemas.microsoft.com/office/powerpoint/2010/main" val="9435695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7DD467-C6EE-4E26-9813-FA31A7E8BF9A}"/>
              </a:ext>
            </a:extLst>
          </p:cNvPr>
          <p:cNvPicPr>
            <a:picLocks noChangeAspect="1"/>
          </p:cNvPicPr>
          <p:nvPr/>
        </p:nvPicPr>
        <p:blipFill>
          <a:blip r:embed="rId3"/>
          <a:stretch>
            <a:fillRect/>
          </a:stretch>
        </p:blipFill>
        <p:spPr>
          <a:xfrm>
            <a:off x="5197808" y="1255145"/>
            <a:ext cx="3167834" cy="2463870"/>
          </a:xfrm>
          <a:prstGeom prst="rect">
            <a:avLst/>
          </a:prstGeom>
        </p:spPr>
      </p:pic>
      <p:pic>
        <p:nvPicPr>
          <p:cNvPr id="3" name="Picture 2">
            <a:extLst>
              <a:ext uri="{FF2B5EF4-FFF2-40B4-BE49-F238E27FC236}">
                <a16:creationId xmlns:a16="http://schemas.microsoft.com/office/drawing/2014/main" id="{8B4AC114-6B45-4F93-8710-AB4FBDE181BD}"/>
              </a:ext>
            </a:extLst>
          </p:cNvPr>
          <p:cNvPicPr>
            <a:picLocks noChangeAspect="1"/>
          </p:cNvPicPr>
          <p:nvPr/>
        </p:nvPicPr>
        <p:blipFill>
          <a:blip r:embed="rId4"/>
          <a:stretch>
            <a:fillRect/>
          </a:stretch>
        </p:blipFill>
        <p:spPr>
          <a:xfrm>
            <a:off x="1185085" y="1254867"/>
            <a:ext cx="3167834" cy="2463870"/>
          </a:xfrm>
          <a:prstGeom prst="rect">
            <a:avLst/>
          </a:prstGeom>
        </p:spPr>
      </p:pic>
      <p:sp>
        <p:nvSpPr>
          <p:cNvPr id="2" name="Title 1">
            <a:extLst>
              <a:ext uri="{FF2B5EF4-FFF2-40B4-BE49-F238E27FC236}">
                <a16:creationId xmlns:a16="http://schemas.microsoft.com/office/drawing/2014/main" id="{04E1A61C-BC0E-41DE-A6A1-4EC4D8A3B7EF}"/>
              </a:ext>
            </a:extLst>
          </p:cNvPr>
          <p:cNvSpPr>
            <a:spLocks noGrp="1"/>
          </p:cNvSpPr>
          <p:nvPr>
            <p:ph type="ctrTitle"/>
          </p:nvPr>
        </p:nvSpPr>
        <p:spPr>
          <a:xfrm>
            <a:off x="628650" y="282575"/>
            <a:ext cx="8032750" cy="708025"/>
          </a:xfrm>
        </p:spPr>
        <p:txBody>
          <a:bodyPr/>
          <a:lstStyle/>
          <a:p>
            <a:r>
              <a:rPr lang="en-US" b="0" dirty="0"/>
              <a:t>Soluble Antibody Binding</a:t>
            </a:r>
          </a:p>
        </p:txBody>
      </p:sp>
      <p:sp>
        <p:nvSpPr>
          <p:cNvPr id="8" name="TextBox 1">
            <a:extLst>
              <a:ext uri="{FF2B5EF4-FFF2-40B4-BE49-F238E27FC236}">
                <a16:creationId xmlns:a16="http://schemas.microsoft.com/office/drawing/2014/main" id="{5BA30D40-239D-4CFB-896C-9C7A67135DD9}"/>
              </a:ext>
            </a:extLst>
          </p:cNvPr>
          <p:cNvSpPr txBox="1"/>
          <p:nvPr/>
        </p:nvSpPr>
        <p:spPr>
          <a:xfrm>
            <a:off x="1938313" y="3678978"/>
            <a:ext cx="1752890" cy="365582"/>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dirty="0">
                <a:latin typeface="Arial" panose="020B0604020202020204" pitchFamily="34" charset="0"/>
                <a:cs typeface="Arial" panose="020B0604020202020204" pitchFamily="34" charset="0"/>
              </a:rPr>
              <a:t>Affinity Projection</a:t>
            </a:r>
          </a:p>
        </p:txBody>
      </p:sp>
      <p:sp>
        <p:nvSpPr>
          <p:cNvPr id="10" name="TextBox 1">
            <a:extLst>
              <a:ext uri="{FF2B5EF4-FFF2-40B4-BE49-F238E27FC236}">
                <a16:creationId xmlns:a16="http://schemas.microsoft.com/office/drawing/2014/main" id="{9B22D8D3-EB00-4ECC-A917-43605C992ADA}"/>
              </a:ext>
            </a:extLst>
          </p:cNvPr>
          <p:cNvSpPr txBox="1"/>
          <p:nvPr/>
        </p:nvSpPr>
        <p:spPr>
          <a:xfrm>
            <a:off x="5850568" y="3678978"/>
            <a:ext cx="2108347" cy="365582"/>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dirty="0">
                <a:latin typeface="Arial" panose="020B0604020202020204" pitchFamily="34" charset="0"/>
                <a:cs typeface="Arial" panose="020B0604020202020204" pitchFamily="34" charset="0"/>
              </a:rPr>
              <a:t>Specificity Projection</a:t>
            </a:r>
          </a:p>
        </p:txBody>
      </p:sp>
      <p:sp>
        <p:nvSpPr>
          <p:cNvPr id="12" name="TextBox 1">
            <a:extLst>
              <a:ext uri="{FF2B5EF4-FFF2-40B4-BE49-F238E27FC236}">
                <a16:creationId xmlns:a16="http://schemas.microsoft.com/office/drawing/2014/main" id="{F49EB02A-F6C3-4FC0-A6DE-364974D91B06}"/>
              </a:ext>
            </a:extLst>
          </p:cNvPr>
          <p:cNvSpPr txBox="1"/>
          <p:nvPr/>
        </p:nvSpPr>
        <p:spPr>
          <a:xfrm rot="16200000">
            <a:off x="4065138" y="2217532"/>
            <a:ext cx="1920685" cy="335118"/>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dirty="0">
                <a:latin typeface="Arial" panose="020B0604020202020204" pitchFamily="34" charset="0"/>
                <a:cs typeface="Arial" panose="020B0604020202020204" pitchFamily="34" charset="0"/>
              </a:rPr>
              <a:t>Ovalbumin Binding</a:t>
            </a:r>
          </a:p>
        </p:txBody>
      </p:sp>
      <p:sp>
        <p:nvSpPr>
          <p:cNvPr id="14" name="TextBox 1">
            <a:extLst>
              <a:ext uri="{FF2B5EF4-FFF2-40B4-BE49-F238E27FC236}">
                <a16:creationId xmlns:a16="http://schemas.microsoft.com/office/drawing/2014/main" id="{8BA34820-5BC6-4F4E-954D-164CB0FF1493}"/>
              </a:ext>
            </a:extLst>
          </p:cNvPr>
          <p:cNvSpPr txBox="1"/>
          <p:nvPr/>
        </p:nvSpPr>
        <p:spPr>
          <a:xfrm rot="16200000">
            <a:off x="203425" y="2256410"/>
            <a:ext cx="1634268" cy="257365"/>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dirty="0">
                <a:latin typeface="Arial" panose="020B0604020202020204" pitchFamily="34" charset="0"/>
                <a:cs typeface="Arial" panose="020B0604020202020204" pitchFamily="34" charset="0"/>
              </a:rPr>
              <a:t>Antigen Binding</a:t>
            </a:r>
          </a:p>
        </p:txBody>
      </p:sp>
      <p:sp>
        <p:nvSpPr>
          <p:cNvPr id="16" name="TextBox 1">
            <a:extLst>
              <a:ext uri="{FF2B5EF4-FFF2-40B4-BE49-F238E27FC236}">
                <a16:creationId xmlns:a16="http://schemas.microsoft.com/office/drawing/2014/main" id="{5C2F55C1-5202-425A-A4F0-2EFADBC2A29C}"/>
              </a:ext>
            </a:extLst>
          </p:cNvPr>
          <p:cNvSpPr txBox="1"/>
          <p:nvPr/>
        </p:nvSpPr>
        <p:spPr>
          <a:xfrm>
            <a:off x="3091822" y="2991166"/>
            <a:ext cx="1065776" cy="365582"/>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l-GR" sz="1600" dirty="0">
                <a:latin typeface="Arial" panose="020B0604020202020204" pitchFamily="34" charset="0"/>
                <a:cs typeface="Arial" panose="020B0604020202020204" pitchFamily="34" charset="0"/>
              </a:rPr>
              <a:t>ρ</a:t>
            </a:r>
            <a:r>
              <a:rPr lang="en-US" sz="1600" dirty="0">
                <a:latin typeface="Arial" panose="020B0604020202020204" pitchFamily="34" charset="0"/>
                <a:cs typeface="Arial" panose="020B0604020202020204" pitchFamily="34" charset="0"/>
              </a:rPr>
              <a:t> = -0.44</a:t>
            </a:r>
          </a:p>
        </p:txBody>
      </p:sp>
      <p:sp>
        <p:nvSpPr>
          <p:cNvPr id="18" name="TextBox 1">
            <a:extLst>
              <a:ext uri="{FF2B5EF4-FFF2-40B4-BE49-F238E27FC236}">
                <a16:creationId xmlns:a16="http://schemas.microsoft.com/office/drawing/2014/main" id="{A3FAFA6C-9E62-456F-B10E-13D65354F8A8}"/>
              </a:ext>
            </a:extLst>
          </p:cNvPr>
          <p:cNvSpPr txBox="1"/>
          <p:nvPr/>
        </p:nvSpPr>
        <p:spPr>
          <a:xfrm>
            <a:off x="5680611" y="1424748"/>
            <a:ext cx="1065776" cy="365582"/>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l-GR" sz="1600" dirty="0">
                <a:latin typeface="Arial" panose="020B0604020202020204" pitchFamily="34" charset="0"/>
                <a:cs typeface="Arial" panose="020B0604020202020204" pitchFamily="34" charset="0"/>
              </a:rPr>
              <a:t>ρ</a:t>
            </a:r>
            <a:r>
              <a:rPr lang="en-US" sz="1600" dirty="0">
                <a:latin typeface="Arial" panose="020B0604020202020204" pitchFamily="34" charset="0"/>
                <a:cs typeface="Arial" panose="020B0604020202020204" pitchFamily="34" charset="0"/>
              </a:rPr>
              <a:t> = 0.44</a:t>
            </a:r>
          </a:p>
        </p:txBody>
      </p:sp>
      <p:sp>
        <p:nvSpPr>
          <p:cNvPr id="7" name="Oval 6">
            <a:extLst>
              <a:ext uri="{FF2B5EF4-FFF2-40B4-BE49-F238E27FC236}">
                <a16:creationId xmlns:a16="http://schemas.microsoft.com/office/drawing/2014/main" id="{1867D2E5-B13A-43C9-AF28-119CBB5F5C9B}"/>
              </a:ext>
            </a:extLst>
          </p:cNvPr>
          <p:cNvSpPr/>
          <p:nvPr/>
        </p:nvSpPr>
        <p:spPr>
          <a:xfrm rot="18915070">
            <a:off x="1354667" y="1424748"/>
            <a:ext cx="639139" cy="3655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DE1625B-4B1A-4B1D-BD04-7D5681D226D3}"/>
              </a:ext>
            </a:extLst>
          </p:cNvPr>
          <p:cNvSpPr/>
          <p:nvPr/>
        </p:nvSpPr>
        <p:spPr>
          <a:xfrm rot="18915070">
            <a:off x="5837071" y="3141391"/>
            <a:ext cx="639139" cy="3655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49563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7E03F-5BAA-4FF4-96C1-CCB89AD4BEEA}"/>
              </a:ext>
            </a:extLst>
          </p:cNvPr>
          <p:cNvSpPr>
            <a:spLocks noGrp="1"/>
          </p:cNvSpPr>
          <p:nvPr>
            <p:ph type="ctrTitle"/>
          </p:nvPr>
        </p:nvSpPr>
        <p:spPr/>
        <p:txBody>
          <a:bodyPr/>
          <a:lstStyle/>
          <a:p>
            <a:r>
              <a:rPr lang="en-US" b="0" dirty="0"/>
              <a:t>Soluble Antibody Binding</a:t>
            </a:r>
          </a:p>
        </p:txBody>
      </p:sp>
      <p:sp>
        <p:nvSpPr>
          <p:cNvPr id="13" name="Subtitle 12">
            <a:extLst>
              <a:ext uri="{FF2B5EF4-FFF2-40B4-BE49-F238E27FC236}">
                <a16:creationId xmlns:a16="http://schemas.microsoft.com/office/drawing/2014/main" id="{4FF1FFAD-EEB8-4743-9DC9-B71E5437B843}"/>
              </a:ext>
            </a:extLst>
          </p:cNvPr>
          <p:cNvSpPr>
            <a:spLocks noGrp="1"/>
          </p:cNvSpPr>
          <p:nvPr>
            <p:ph type="subTitle" idx="1"/>
          </p:nvPr>
        </p:nvSpPr>
        <p:spPr>
          <a:xfrm>
            <a:off x="4807893" y="1422773"/>
            <a:ext cx="3587536" cy="1102530"/>
          </a:xfrm>
          <a:ln>
            <a:solidFill>
              <a:srgbClr val="FF0000"/>
            </a:solidFill>
          </a:ln>
        </p:spPr>
        <p:txBody>
          <a:bodyPr/>
          <a:lstStyle/>
          <a:p>
            <a:r>
              <a:rPr lang="en-US" dirty="0">
                <a:latin typeface="Arial" panose="020B0604020202020204" pitchFamily="34" charset="0"/>
                <a:cs typeface="Arial" panose="020B0604020202020204" pitchFamily="34" charset="0"/>
              </a:rPr>
              <a:t>Further Improvements</a:t>
            </a:r>
          </a:p>
          <a:p>
            <a:r>
              <a:rPr lang="en-US" sz="2000" dirty="0">
                <a:latin typeface="Arial" panose="020B0604020202020204" pitchFamily="34" charset="0"/>
                <a:cs typeface="Arial" panose="020B0604020202020204" pitchFamily="34" charset="0"/>
              </a:rPr>
              <a:t>Can the algorithm extrapolate to novel mutations?</a:t>
            </a:r>
          </a:p>
        </p:txBody>
      </p:sp>
      <p:grpSp>
        <p:nvGrpSpPr>
          <p:cNvPr id="4" name="Group 3">
            <a:extLst>
              <a:ext uri="{FF2B5EF4-FFF2-40B4-BE49-F238E27FC236}">
                <a16:creationId xmlns:a16="http://schemas.microsoft.com/office/drawing/2014/main" id="{74EAB850-E58C-41D8-AF09-05080B13182A}"/>
              </a:ext>
            </a:extLst>
          </p:cNvPr>
          <p:cNvGrpSpPr/>
          <p:nvPr/>
        </p:nvGrpSpPr>
        <p:grpSpPr>
          <a:xfrm>
            <a:off x="231272" y="1233071"/>
            <a:ext cx="4395692" cy="2677358"/>
            <a:chOff x="231272" y="1058777"/>
            <a:chExt cx="4395692" cy="2677358"/>
          </a:xfrm>
        </p:grpSpPr>
        <p:grpSp>
          <p:nvGrpSpPr>
            <p:cNvPr id="3" name="Group 2">
              <a:extLst>
                <a:ext uri="{FF2B5EF4-FFF2-40B4-BE49-F238E27FC236}">
                  <a16:creationId xmlns:a16="http://schemas.microsoft.com/office/drawing/2014/main" id="{01FA7ACA-70D2-473C-8238-35C1FB244A0A}"/>
                </a:ext>
              </a:extLst>
            </p:cNvPr>
            <p:cNvGrpSpPr/>
            <p:nvPr/>
          </p:nvGrpSpPr>
          <p:grpSpPr>
            <a:xfrm>
              <a:off x="231272" y="1058777"/>
              <a:ext cx="4340728" cy="2613813"/>
              <a:chOff x="231272" y="1058777"/>
              <a:chExt cx="4340728" cy="2613813"/>
            </a:xfrm>
          </p:grpSpPr>
          <p:pic>
            <p:nvPicPr>
              <p:cNvPr id="12" name="Picture 11">
                <a:extLst>
                  <a:ext uri="{FF2B5EF4-FFF2-40B4-BE49-F238E27FC236}">
                    <a16:creationId xmlns:a16="http://schemas.microsoft.com/office/drawing/2014/main" id="{22493D53-C290-4B67-AA99-3A484302A802}"/>
                  </a:ext>
                </a:extLst>
              </p:cNvPr>
              <p:cNvPicPr>
                <a:picLocks noChangeAspect="1"/>
              </p:cNvPicPr>
              <p:nvPr/>
            </p:nvPicPr>
            <p:blipFill rotWithShape="1">
              <a:blip r:embed="rId3"/>
              <a:srcRect b="23848"/>
              <a:stretch/>
            </p:blipFill>
            <p:spPr>
              <a:xfrm>
                <a:off x="231272" y="1058777"/>
                <a:ext cx="4340728" cy="2613813"/>
              </a:xfrm>
              <a:prstGeom prst="rect">
                <a:avLst/>
              </a:prstGeom>
            </p:spPr>
          </p:pic>
          <p:cxnSp>
            <p:nvCxnSpPr>
              <p:cNvPr id="15" name="Straight Connector 14">
                <a:extLst>
                  <a:ext uri="{FF2B5EF4-FFF2-40B4-BE49-F238E27FC236}">
                    <a16:creationId xmlns:a16="http://schemas.microsoft.com/office/drawing/2014/main" id="{4B046B6C-32F8-4662-85A2-5B453149B3FB}"/>
                  </a:ext>
                </a:extLst>
              </p:cNvPr>
              <p:cNvCxnSpPr>
                <a:cxnSpLocks/>
              </p:cNvCxnSpPr>
              <p:nvPr/>
            </p:nvCxnSpPr>
            <p:spPr>
              <a:xfrm>
                <a:off x="1176867" y="1684867"/>
                <a:ext cx="3217333" cy="0"/>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6" name="Picture 15">
              <a:extLst>
                <a:ext uri="{FF2B5EF4-FFF2-40B4-BE49-F238E27FC236}">
                  <a16:creationId xmlns:a16="http://schemas.microsoft.com/office/drawing/2014/main" id="{4DAEF928-0520-4629-8307-F24C024C9604}"/>
                </a:ext>
              </a:extLst>
            </p:cNvPr>
            <p:cNvPicPr>
              <a:picLocks noChangeAspect="1"/>
            </p:cNvPicPr>
            <p:nvPr/>
          </p:nvPicPr>
          <p:blipFill rotWithShape="1">
            <a:blip r:embed="rId3"/>
            <a:srcRect t="87653"/>
            <a:stretch/>
          </p:blipFill>
          <p:spPr>
            <a:xfrm>
              <a:off x="286236" y="3312349"/>
              <a:ext cx="4340728" cy="423786"/>
            </a:xfrm>
            <a:prstGeom prst="rect">
              <a:avLst/>
            </a:prstGeom>
          </p:spPr>
        </p:pic>
      </p:grpSp>
    </p:spTree>
    <p:extLst>
      <p:ext uri="{BB962C8B-B14F-4D97-AF65-F5344CB8AC3E}">
        <p14:creationId xmlns:p14="http://schemas.microsoft.com/office/powerpoint/2010/main" val="1714165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64ABE-A4F4-491F-AC60-8C56BF852FB4}"/>
              </a:ext>
            </a:extLst>
          </p:cNvPr>
          <p:cNvSpPr>
            <a:spLocks noGrp="1"/>
          </p:cNvSpPr>
          <p:nvPr>
            <p:ph type="ctrTitle"/>
          </p:nvPr>
        </p:nvSpPr>
        <p:spPr/>
        <p:txBody>
          <a:bodyPr/>
          <a:lstStyle/>
          <a:p>
            <a:r>
              <a:rPr lang="en-US" b="0" dirty="0"/>
              <a:t>Virtual Screen</a:t>
            </a:r>
          </a:p>
        </p:txBody>
      </p:sp>
      <p:graphicFrame>
        <p:nvGraphicFramePr>
          <p:cNvPr id="10" name="Diagram 9">
            <a:extLst>
              <a:ext uri="{FF2B5EF4-FFF2-40B4-BE49-F238E27FC236}">
                <a16:creationId xmlns:a16="http://schemas.microsoft.com/office/drawing/2014/main" id="{6007C025-C879-4531-919A-6303DB985855}"/>
              </a:ext>
            </a:extLst>
          </p:cNvPr>
          <p:cNvGraphicFramePr/>
          <p:nvPr>
            <p:extLst>
              <p:ext uri="{D42A27DB-BD31-4B8C-83A1-F6EECF244321}">
                <p14:modId xmlns:p14="http://schemas.microsoft.com/office/powerpoint/2010/main" val="4228747089"/>
              </p:ext>
            </p:extLst>
          </p:nvPr>
        </p:nvGraphicFramePr>
        <p:xfrm>
          <a:off x="-1881431" y="990600"/>
          <a:ext cx="9038696" cy="35608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Subtitle 2">
            <a:extLst>
              <a:ext uri="{FF2B5EF4-FFF2-40B4-BE49-F238E27FC236}">
                <a16:creationId xmlns:a16="http://schemas.microsoft.com/office/drawing/2014/main" id="{313900D4-40F0-4D1F-8A35-37A6A5E05585}"/>
              </a:ext>
            </a:extLst>
          </p:cNvPr>
          <p:cNvSpPr txBox="1">
            <a:spLocks/>
          </p:cNvSpPr>
          <p:nvPr/>
        </p:nvSpPr>
        <p:spPr>
          <a:xfrm>
            <a:off x="4887188" y="3944701"/>
            <a:ext cx="3434242" cy="61652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600" dirty="0">
                <a:latin typeface="Arial" panose="020B0604020202020204" pitchFamily="34" charset="0"/>
                <a:cs typeface="Arial" panose="020B0604020202020204" pitchFamily="34" charset="0"/>
              </a:rPr>
              <a:t>Generalizability</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659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2F2B9-7CE9-4D01-ACB8-70C8EBA7821A}"/>
              </a:ext>
            </a:extLst>
          </p:cNvPr>
          <p:cNvSpPr>
            <a:spLocks noGrp="1"/>
          </p:cNvSpPr>
          <p:nvPr>
            <p:ph type="ctrTitle"/>
          </p:nvPr>
        </p:nvSpPr>
        <p:spPr/>
        <p:txBody>
          <a:bodyPr/>
          <a:lstStyle/>
          <a:p>
            <a:r>
              <a:rPr lang="en-US" b="0" dirty="0"/>
              <a:t>Antibody Optimization</a:t>
            </a:r>
          </a:p>
        </p:txBody>
      </p:sp>
      <p:grpSp>
        <p:nvGrpSpPr>
          <p:cNvPr id="4" name="Group 3">
            <a:extLst>
              <a:ext uri="{FF2B5EF4-FFF2-40B4-BE49-F238E27FC236}">
                <a16:creationId xmlns:a16="http://schemas.microsoft.com/office/drawing/2014/main" id="{3F8BAF64-DB6B-41F9-A7AC-EB583DBFC44D}"/>
              </a:ext>
            </a:extLst>
          </p:cNvPr>
          <p:cNvGrpSpPr/>
          <p:nvPr/>
        </p:nvGrpSpPr>
        <p:grpSpPr>
          <a:xfrm>
            <a:off x="3986944" y="1715074"/>
            <a:ext cx="1170113" cy="1161212"/>
            <a:chOff x="4156042" y="3808266"/>
            <a:chExt cx="781510" cy="775565"/>
          </a:xfrm>
        </p:grpSpPr>
        <p:grpSp>
          <p:nvGrpSpPr>
            <p:cNvPr id="5" name="Group 4">
              <a:extLst>
                <a:ext uri="{FF2B5EF4-FFF2-40B4-BE49-F238E27FC236}">
                  <a16:creationId xmlns:a16="http://schemas.microsoft.com/office/drawing/2014/main" id="{554CA392-CF68-42BE-8AEF-C792BFDF58C1}"/>
                </a:ext>
              </a:extLst>
            </p:cNvPr>
            <p:cNvGrpSpPr/>
            <p:nvPr/>
          </p:nvGrpSpPr>
          <p:grpSpPr>
            <a:xfrm>
              <a:off x="4156042" y="3808266"/>
              <a:ext cx="748281" cy="775565"/>
              <a:chOff x="4156269" y="2484171"/>
              <a:chExt cx="748281" cy="775565"/>
            </a:xfrm>
          </p:grpSpPr>
          <p:grpSp>
            <p:nvGrpSpPr>
              <p:cNvPr id="7" name="Group 6">
                <a:extLst>
                  <a:ext uri="{FF2B5EF4-FFF2-40B4-BE49-F238E27FC236}">
                    <a16:creationId xmlns:a16="http://schemas.microsoft.com/office/drawing/2014/main" id="{05DFDB99-C7C9-4AC4-9CFC-389F0C1D3A9B}"/>
                  </a:ext>
                </a:extLst>
              </p:cNvPr>
              <p:cNvGrpSpPr/>
              <p:nvPr/>
            </p:nvGrpSpPr>
            <p:grpSpPr>
              <a:xfrm>
                <a:off x="4174004" y="2525870"/>
                <a:ext cx="730546" cy="733866"/>
                <a:chOff x="3283537" y="2816328"/>
                <a:chExt cx="1341123" cy="1347219"/>
              </a:xfrm>
            </p:grpSpPr>
            <p:pic>
              <p:nvPicPr>
                <p:cNvPr id="9" name="Picture 8" descr="A close up of a logo&#10;&#10;Description automatically generated">
                  <a:extLst>
                    <a:ext uri="{FF2B5EF4-FFF2-40B4-BE49-F238E27FC236}">
                      <a16:creationId xmlns:a16="http://schemas.microsoft.com/office/drawing/2014/main" id="{41967490-A668-4F7C-A184-1C3D229F0138}"/>
                    </a:ext>
                  </a:extLst>
                </p:cNvPr>
                <p:cNvPicPr>
                  <a:picLocks noChangeAspect="1"/>
                </p:cNvPicPr>
                <p:nvPr/>
              </p:nvPicPr>
              <p:blipFill>
                <a:blip r:embed="rId3"/>
                <a:stretch>
                  <a:fillRect/>
                </a:stretch>
              </p:blipFill>
              <p:spPr>
                <a:xfrm>
                  <a:off x="3283537" y="2816328"/>
                  <a:ext cx="1341123" cy="1347219"/>
                </a:xfrm>
                <a:prstGeom prst="rect">
                  <a:avLst/>
                </a:prstGeom>
              </p:spPr>
            </p:pic>
            <p:sp>
              <p:nvSpPr>
                <p:cNvPr id="10" name="Rectangle 9">
                  <a:extLst>
                    <a:ext uri="{FF2B5EF4-FFF2-40B4-BE49-F238E27FC236}">
                      <a16:creationId xmlns:a16="http://schemas.microsoft.com/office/drawing/2014/main" id="{1E44F037-5E72-46DF-8C74-905082F6FB44}"/>
                    </a:ext>
                  </a:extLst>
                </p:cNvPr>
                <p:cNvSpPr/>
                <p:nvPr/>
              </p:nvSpPr>
              <p:spPr>
                <a:xfrm>
                  <a:off x="4317558" y="3784821"/>
                  <a:ext cx="307102" cy="378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Isosceles Triangle 7">
                <a:extLst>
                  <a:ext uri="{FF2B5EF4-FFF2-40B4-BE49-F238E27FC236}">
                    <a16:creationId xmlns:a16="http://schemas.microsoft.com/office/drawing/2014/main" id="{F56B8E53-98FF-4A65-BFB4-A3391C043117}"/>
                  </a:ext>
                </a:extLst>
              </p:cNvPr>
              <p:cNvSpPr/>
              <p:nvPr/>
            </p:nvSpPr>
            <p:spPr>
              <a:xfrm rot="878943">
                <a:off x="4156269" y="2484171"/>
                <a:ext cx="151937" cy="130980"/>
              </a:xfrm>
              <a:prstGeom prst="triangle">
                <a:avLst/>
              </a:prstGeom>
              <a:solidFill>
                <a:srgbClr val="0C1FCF"/>
              </a:solidFill>
              <a:ln>
                <a:solidFill>
                  <a:srgbClr val="0C1F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Isosceles Triangle 5">
              <a:extLst>
                <a:ext uri="{FF2B5EF4-FFF2-40B4-BE49-F238E27FC236}">
                  <a16:creationId xmlns:a16="http://schemas.microsoft.com/office/drawing/2014/main" id="{24B7AF1E-300C-4824-B2E4-05EF5A57C4AD}"/>
                </a:ext>
              </a:extLst>
            </p:cNvPr>
            <p:cNvSpPr/>
            <p:nvPr/>
          </p:nvSpPr>
          <p:spPr>
            <a:xfrm rot="6251653">
              <a:off x="4796093" y="3839936"/>
              <a:ext cx="151937" cy="130980"/>
            </a:xfrm>
            <a:prstGeom prst="triangle">
              <a:avLst/>
            </a:prstGeom>
            <a:solidFill>
              <a:srgbClr val="0C1FCF"/>
            </a:solidFill>
            <a:ln>
              <a:solidFill>
                <a:srgbClr val="0C1F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Flowchart: Alternate Process 11">
            <a:extLst>
              <a:ext uri="{FF2B5EF4-FFF2-40B4-BE49-F238E27FC236}">
                <a16:creationId xmlns:a16="http://schemas.microsoft.com/office/drawing/2014/main" id="{C48F8AE2-2B7B-43DE-AE0D-9186EADD6793}"/>
              </a:ext>
            </a:extLst>
          </p:cNvPr>
          <p:cNvSpPr/>
          <p:nvPr/>
        </p:nvSpPr>
        <p:spPr>
          <a:xfrm>
            <a:off x="739140" y="1337622"/>
            <a:ext cx="2560320" cy="2212562"/>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2000" b="1" dirty="0">
                <a:solidFill>
                  <a:schemeClr val="tx1"/>
                </a:solidFill>
                <a:latin typeface="Arial" panose="020B0604020202020204" pitchFamily="34" charset="0"/>
                <a:cs typeface="Arial" panose="020B0604020202020204" pitchFamily="34" charset="0"/>
              </a:rPr>
              <a:t>Efficacy</a:t>
            </a:r>
          </a:p>
          <a:p>
            <a:pPr algn="r"/>
            <a:r>
              <a:rPr lang="en-US" sz="2000" dirty="0">
                <a:solidFill>
                  <a:schemeClr val="tx1"/>
                </a:solidFill>
                <a:latin typeface="Arial" panose="020B0604020202020204" pitchFamily="34" charset="0"/>
                <a:cs typeface="Arial" panose="020B0604020202020204" pitchFamily="34" charset="0"/>
              </a:rPr>
              <a:t>Affinity</a:t>
            </a:r>
          </a:p>
          <a:p>
            <a:pPr algn="r"/>
            <a:r>
              <a:rPr lang="en-US" sz="2000" dirty="0">
                <a:solidFill>
                  <a:schemeClr val="tx1"/>
                </a:solidFill>
                <a:latin typeface="Arial" panose="020B0604020202020204" pitchFamily="34" charset="0"/>
                <a:cs typeface="Arial" panose="020B0604020202020204" pitchFamily="34" charset="0"/>
              </a:rPr>
              <a:t>Specificity</a:t>
            </a:r>
          </a:p>
          <a:p>
            <a:pPr algn="r"/>
            <a:r>
              <a:rPr lang="en-US" sz="2000" dirty="0">
                <a:solidFill>
                  <a:schemeClr val="tx1"/>
                </a:solidFill>
                <a:latin typeface="Arial" panose="020B0604020202020204" pitchFamily="34" charset="0"/>
                <a:cs typeface="Arial" panose="020B0604020202020204" pitchFamily="34" charset="0"/>
              </a:rPr>
              <a:t>Immunogenicity</a:t>
            </a:r>
          </a:p>
          <a:p>
            <a:pPr algn="r"/>
            <a:r>
              <a:rPr lang="en-US" sz="2000" dirty="0">
                <a:solidFill>
                  <a:schemeClr val="tx1"/>
                </a:solidFill>
                <a:latin typeface="Arial" panose="020B0604020202020204" pitchFamily="34" charset="0"/>
                <a:cs typeface="Arial" panose="020B0604020202020204" pitchFamily="34" charset="0"/>
              </a:rPr>
              <a:t>Pharmacokinetics</a:t>
            </a:r>
          </a:p>
        </p:txBody>
      </p:sp>
      <p:sp>
        <p:nvSpPr>
          <p:cNvPr id="14" name="Flowchart: Alternate Process 13">
            <a:extLst>
              <a:ext uri="{FF2B5EF4-FFF2-40B4-BE49-F238E27FC236}">
                <a16:creationId xmlns:a16="http://schemas.microsoft.com/office/drawing/2014/main" id="{5C39318E-31A9-4E08-B0BA-B67995B6389A}"/>
              </a:ext>
            </a:extLst>
          </p:cNvPr>
          <p:cNvSpPr/>
          <p:nvPr/>
        </p:nvSpPr>
        <p:spPr>
          <a:xfrm>
            <a:off x="5844542" y="1337622"/>
            <a:ext cx="2560320" cy="2212562"/>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b="1" dirty="0">
                <a:solidFill>
                  <a:schemeClr val="tx1"/>
                </a:solidFill>
                <a:latin typeface="Arial" panose="020B0604020202020204" pitchFamily="34" charset="0"/>
                <a:cs typeface="Arial" panose="020B0604020202020204" pitchFamily="34" charset="0"/>
              </a:rPr>
              <a:t>Developability</a:t>
            </a:r>
          </a:p>
          <a:p>
            <a:r>
              <a:rPr lang="en-US" sz="2000" dirty="0">
                <a:solidFill>
                  <a:schemeClr val="tx1"/>
                </a:solidFill>
                <a:latin typeface="Arial" panose="020B0604020202020204" pitchFamily="34" charset="0"/>
                <a:cs typeface="Arial" panose="020B0604020202020204" pitchFamily="34" charset="0"/>
              </a:rPr>
              <a:t>Solubility</a:t>
            </a:r>
          </a:p>
          <a:p>
            <a:r>
              <a:rPr lang="en-US" sz="2000" dirty="0">
                <a:solidFill>
                  <a:schemeClr val="tx1"/>
                </a:solidFill>
                <a:latin typeface="Arial" panose="020B0604020202020204" pitchFamily="34" charset="0"/>
                <a:cs typeface="Arial" panose="020B0604020202020204" pitchFamily="34" charset="0"/>
              </a:rPr>
              <a:t>Thermal Stability</a:t>
            </a:r>
          </a:p>
          <a:p>
            <a:r>
              <a:rPr lang="en-US" sz="2000" dirty="0">
                <a:solidFill>
                  <a:schemeClr val="tx1"/>
                </a:solidFill>
                <a:latin typeface="Arial" panose="020B0604020202020204" pitchFamily="34" charset="0"/>
                <a:cs typeface="Arial" panose="020B0604020202020204" pitchFamily="34" charset="0"/>
              </a:rPr>
              <a:t>Chemical Stability</a:t>
            </a:r>
          </a:p>
          <a:p>
            <a:r>
              <a:rPr lang="en-US" sz="2000" dirty="0">
                <a:solidFill>
                  <a:schemeClr val="tx1"/>
                </a:solidFill>
                <a:latin typeface="Arial" panose="020B0604020202020204" pitchFamily="34" charset="0"/>
                <a:cs typeface="Arial" panose="020B0604020202020204" pitchFamily="34" charset="0"/>
              </a:rPr>
              <a:t>Aggregation</a:t>
            </a:r>
          </a:p>
          <a:p>
            <a:r>
              <a:rPr lang="en-US" sz="2000" dirty="0">
                <a:solidFill>
                  <a:schemeClr val="tx1"/>
                </a:solidFill>
                <a:latin typeface="Arial" panose="020B0604020202020204" pitchFamily="34" charset="0"/>
                <a:cs typeface="Arial" panose="020B0604020202020204" pitchFamily="34" charset="0"/>
              </a:rPr>
              <a:t>Self-interaction</a:t>
            </a:r>
          </a:p>
          <a:p>
            <a:pPr algn="ctr"/>
            <a:endParaRPr lang="en-US" sz="2000" dirty="0">
              <a:solidFill>
                <a:schemeClr val="tx1"/>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A4CA0FBF-1E3D-4956-8576-8E0665279D71}"/>
              </a:ext>
            </a:extLst>
          </p:cNvPr>
          <p:cNvSpPr txBox="1"/>
          <p:nvPr/>
        </p:nvSpPr>
        <p:spPr>
          <a:xfrm>
            <a:off x="2143125" y="4103517"/>
            <a:ext cx="4857750" cy="369332"/>
          </a:xfrm>
          <a:prstGeom prst="rect">
            <a:avLst/>
          </a:prstGeom>
          <a:noFill/>
          <a:ln w="28575">
            <a:noFill/>
          </a:ln>
        </p:spPr>
        <p:txBody>
          <a:bodyPr wrap="square" rtlCol="0">
            <a:spAutoFit/>
          </a:bodyPr>
          <a:lstStyle/>
          <a:p>
            <a:r>
              <a:rPr lang="en-US" sz="1800" dirty="0">
                <a:latin typeface="Arial" panose="020B0604020202020204" pitchFamily="34" charset="0"/>
                <a:cs typeface="Arial" panose="020B0604020202020204" pitchFamily="34" charset="0"/>
              </a:rPr>
              <a:t>Many of these properties are inversely related</a:t>
            </a:r>
          </a:p>
        </p:txBody>
      </p:sp>
    </p:spTree>
    <p:extLst>
      <p:ext uri="{BB962C8B-B14F-4D97-AF65-F5344CB8AC3E}">
        <p14:creationId xmlns:p14="http://schemas.microsoft.com/office/powerpoint/2010/main" val="5468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6F8D4284-B7FB-43C0-BC7D-12D5A06C7B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8650" y="878882"/>
            <a:ext cx="3575329" cy="3385728"/>
          </a:xfrm>
          <a:prstGeom prst="rect">
            <a:avLst/>
          </a:prstGeom>
        </p:spPr>
      </p:pic>
      <p:pic>
        <p:nvPicPr>
          <p:cNvPr id="13" name="Graphic 12">
            <a:extLst>
              <a:ext uri="{FF2B5EF4-FFF2-40B4-BE49-F238E27FC236}">
                <a16:creationId xmlns:a16="http://schemas.microsoft.com/office/drawing/2014/main" id="{F9E2762F-F3F3-486C-86AD-3C3C5576D28A}"/>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53295" y="878882"/>
            <a:ext cx="3575334" cy="3385732"/>
          </a:xfrm>
          <a:prstGeom prst="rect">
            <a:avLst/>
          </a:prstGeom>
        </p:spPr>
      </p:pic>
      <p:sp>
        <p:nvSpPr>
          <p:cNvPr id="2" name="Title 1">
            <a:extLst>
              <a:ext uri="{FF2B5EF4-FFF2-40B4-BE49-F238E27FC236}">
                <a16:creationId xmlns:a16="http://schemas.microsoft.com/office/drawing/2014/main" id="{23737B09-EDCA-4797-BEC1-1629CC28FBB3}"/>
              </a:ext>
            </a:extLst>
          </p:cNvPr>
          <p:cNvSpPr>
            <a:spLocks noGrp="1"/>
          </p:cNvSpPr>
          <p:nvPr>
            <p:ph type="ctrTitle"/>
          </p:nvPr>
        </p:nvSpPr>
        <p:spPr/>
        <p:txBody>
          <a:bodyPr/>
          <a:lstStyle/>
          <a:p>
            <a:r>
              <a:rPr lang="en-US" b="0" dirty="0"/>
              <a:t>Virtual Screen</a:t>
            </a:r>
          </a:p>
        </p:txBody>
      </p:sp>
      <p:sp>
        <p:nvSpPr>
          <p:cNvPr id="14" name="TextBox 13">
            <a:extLst>
              <a:ext uri="{FF2B5EF4-FFF2-40B4-BE49-F238E27FC236}">
                <a16:creationId xmlns:a16="http://schemas.microsoft.com/office/drawing/2014/main" id="{5D2D15D2-0EF5-4383-A1A4-AB5E0EB031E4}"/>
              </a:ext>
            </a:extLst>
          </p:cNvPr>
          <p:cNvSpPr txBox="1"/>
          <p:nvPr/>
        </p:nvSpPr>
        <p:spPr>
          <a:xfrm>
            <a:off x="1779626" y="4043876"/>
            <a:ext cx="2010835" cy="369332"/>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Increasing Affinity</a:t>
            </a:r>
          </a:p>
        </p:txBody>
      </p:sp>
      <p:sp>
        <p:nvSpPr>
          <p:cNvPr id="15" name="TextBox 14">
            <a:extLst>
              <a:ext uri="{FF2B5EF4-FFF2-40B4-BE49-F238E27FC236}">
                <a16:creationId xmlns:a16="http://schemas.microsoft.com/office/drawing/2014/main" id="{61FEAF36-763A-432F-9CAD-C31E533C8016}"/>
              </a:ext>
            </a:extLst>
          </p:cNvPr>
          <p:cNvSpPr txBox="1"/>
          <p:nvPr/>
        </p:nvSpPr>
        <p:spPr>
          <a:xfrm rot="16200000">
            <a:off x="-481002" y="2239244"/>
            <a:ext cx="2343150" cy="369332"/>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Increasing Specificity</a:t>
            </a:r>
          </a:p>
        </p:txBody>
      </p:sp>
      <p:cxnSp>
        <p:nvCxnSpPr>
          <p:cNvPr id="16" name="Straight Arrow Connector 15">
            <a:extLst>
              <a:ext uri="{FF2B5EF4-FFF2-40B4-BE49-F238E27FC236}">
                <a16:creationId xmlns:a16="http://schemas.microsoft.com/office/drawing/2014/main" id="{3FF37EF8-7657-44D3-A14F-9315804800FF}"/>
              </a:ext>
            </a:extLst>
          </p:cNvPr>
          <p:cNvCxnSpPr>
            <a:cxnSpLocks/>
          </p:cNvCxnSpPr>
          <p:nvPr/>
        </p:nvCxnSpPr>
        <p:spPr>
          <a:xfrm flipH="1">
            <a:off x="712714" y="3542762"/>
            <a:ext cx="1" cy="41117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4EAD063A-2830-4D41-880C-C3239A454747}"/>
              </a:ext>
            </a:extLst>
          </p:cNvPr>
          <p:cNvCxnSpPr>
            <a:cxnSpLocks/>
          </p:cNvCxnSpPr>
          <p:nvPr/>
        </p:nvCxnSpPr>
        <p:spPr>
          <a:xfrm flipH="1">
            <a:off x="1093227" y="4219385"/>
            <a:ext cx="68639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4D9B4C16-D079-4860-B5B4-21B0C92B5514}"/>
              </a:ext>
            </a:extLst>
          </p:cNvPr>
          <p:cNvSpPr txBox="1"/>
          <p:nvPr/>
        </p:nvSpPr>
        <p:spPr>
          <a:xfrm>
            <a:off x="6404270" y="4043876"/>
            <a:ext cx="2010835" cy="369332"/>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Increasing Affinity</a:t>
            </a:r>
          </a:p>
        </p:txBody>
      </p:sp>
      <p:sp>
        <p:nvSpPr>
          <p:cNvPr id="19" name="TextBox 18">
            <a:extLst>
              <a:ext uri="{FF2B5EF4-FFF2-40B4-BE49-F238E27FC236}">
                <a16:creationId xmlns:a16="http://schemas.microsoft.com/office/drawing/2014/main" id="{4131A47A-0800-4142-AA92-FF21AF920233}"/>
              </a:ext>
            </a:extLst>
          </p:cNvPr>
          <p:cNvSpPr txBox="1"/>
          <p:nvPr/>
        </p:nvSpPr>
        <p:spPr>
          <a:xfrm rot="16200000">
            <a:off x="4143642" y="2239244"/>
            <a:ext cx="2343150" cy="369332"/>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Increasing Specificity</a:t>
            </a:r>
          </a:p>
        </p:txBody>
      </p:sp>
      <p:cxnSp>
        <p:nvCxnSpPr>
          <p:cNvPr id="20" name="Straight Arrow Connector 19">
            <a:extLst>
              <a:ext uri="{FF2B5EF4-FFF2-40B4-BE49-F238E27FC236}">
                <a16:creationId xmlns:a16="http://schemas.microsoft.com/office/drawing/2014/main" id="{FD9A0106-EDCD-449D-8255-8E5A22AA82B9}"/>
              </a:ext>
            </a:extLst>
          </p:cNvPr>
          <p:cNvCxnSpPr>
            <a:cxnSpLocks/>
          </p:cNvCxnSpPr>
          <p:nvPr/>
        </p:nvCxnSpPr>
        <p:spPr>
          <a:xfrm flipH="1">
            <a:off x="5337358" y="3542762"/>
            <a:ext cx="1" cy="41117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1E81713A-3666-491E-A2F9-1DD75897DB7C}"/>
              </a:ext>
            </a:extLst>
          </p:cNvPr>
          <p:cNvCxnSpPr>
            <a:cxnSpLocks/>
          </p:cNvCxnSpPr>
          <p:nvPr/>
        </p:nvCxnSpPr>
        <p:spPr>
          <a:xfrm flipH="1">
            <a:off x="5717871" y="4219385"/>
            <a:ext cx="68639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5" name="Arrow: Right 24">
            <a:extLst>
              <a:ext uri="{FF2B5EF4-FFF2-40B4-BE49-F238E27FC236}">
                <a16:creationId xmlns:a16="http://schemas.microsoft.com/office/drawing/2014/main" id="{EBF6E9A9-998C-48A0-AC3B-485CC7E732F4}"/>
              </a:ext>
            </a:extLst>
          </p:cNvPr>
          <p:cNvSpPr/>
          <p:nvPr/>
        </p:nvSpPr>
        <p:spPr>
          <a:xfrm>
            <a:off x="4170807" y="2517540"/>
            <a:ext cx="850618" cy="220133"/>
          </a:xfrm>
          <a:prstGeom prst="rightArrow">
            <a:avLst>
              <a:gd name="adj1" fmla="val 25000"/>
              <a:gd name="adj2" fmla="val 9831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287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770C6FD7-296F-4E39-BA5C-6E1BF024868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115139" y="906843"/>
            <a:ext cx="3467570" cy="3283683"/>
          </a:xfrm>
          <a:prstGeom prst="rect">
            <a:avLst/>
          </a:prstGeom>
        </p:spPr>
      </p:pic>
      <p:sp>
        <p:nvSpPr>
          <p:cNvPr id="2" name="Title 1">
            <a:extLst>
              <a:ext uri="{FF2B5EF4-FFF2-40B4-BE49-F238E27FC236}">
                <a16:creationId xmlns:a16="http://schemas.microsoft.com/office/drawing/2014/main" id="{E85541EC-0874-43B3-BB50-12149F68EB5F}"/>
              </a:ext>
            </a:extLst>
          </p:cNvPr>
          <p:cNvSpPr>
            <a:spLocks noGrp="1"/>
          </p:cNvSpPr>
          <p:nvPr>
            <p:ph type="ctrTitle"/>
          </p:nvPr>
        </p:nvSpPr>
        <p:spPr/>
        <p:txBody>
          <a:bodyPr/>
          <a:lstStyle/>
          <a:p>
            <a:r>
              <a:rPr lang="en-US" b="0" dirty="0"/>
              <a:t>Virtual Screen</a:t>
            </a:r>
          </a:p>
        </p:txBody>
      </p:sp>
      <p:sp>
        <p:nvSpPr>
          <p:cNvPr id="6" name="Subtitle 2">
            <a:extLst>
              <a:ext uri="{FF2B5EF4-FFF2-40B4-BE49-F238E27FC236}">
                <a16:creationId xmlns:a16="http://schemas.microsoft.com/office/drawing/2014/main" id="{BF409A29-298A-4918-92E2-4EC28C00457F}"/>
              </a:ext>
            </a:extLst>
          </p:cNvPr>
          <p:cNvSpPr txBox="1">
            <a:spLocks/>
          </p:cNvSpPr>
          <p:nvPr/>
        </p:nvSpPr>
        <p:spPr>
          <a:xfrm>
            <a:off x="4744558" y="1300721"/>
            <a:ext cx="3839632" cy="285253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dirty="0">
                <a:latin typeface="Arial" panose="020B0604020202020204" pitchFamily="34" charset="0"/>
                <a:cs typeface="Arial" panose="020B0604020202020204" pitchFamily="34" charset="0"/>
              </a:rPr>
              <a:t>28 clones chosen:</a:t>
            </a:r>
          </a:p>
          <a:p>
            <a:r>
              <a:rPr lang="en-US" sz="2000" dirty="0">
                <a:solidFill>
                  <a:srgbClr val="0000EF"/>
                </a:solidFill>
                <a:latin typeface="Arial" panose="020B0604020202020204" pitchFamily="34" charset="0"/>
                <a:cs typeface="Arial" panose="020B0604020202020204" pitchFamily="34" charset="0"/>
              </a:rPr>
              <a:t>Antigen focused</a:t>
            </a:r>
            <a:endParaRPr lang="en-US" sz="1200" dirty="0">
              <a:latin typeface="Arial" panose="020B0604020202020204" pitchFamily="34" charset="0"/>
              <a:cs typeface="Arial" panose="020B0604020202020204" pitchFamily="34" charset="0"/>
            </a:endParaRPr>
          </a:p>
          <a:p>
            <a:r>
              <a:rPr lang="en-US" sz="2000" dirty="0">
                <a:solidFill>
                  <a:srgbClr val="9400D3"/>
                </a:solidFill>
                <a:latin typeface="Arial" panose="020B0604020202020204" pitchFamily="34" charset="0"/>
                <a:cs typeface="Arial" panose="020B0604020202020204" pitchFamily="34" charset="0"/>
              </a:rPr>
              <a:t>Balance properties</a:t>
            </a:r>
            <a:endParaRPr lang="en-US" sz="1200" dirty="0">
              <a:solidFill>
                <a:srgbClr val="9400D3"/>
              </a:solidFill>
              <a:latin typeface="Arial" panose="020B0604020202020204" pitchFamily="34" charset="0"/>
              <a:cs typeface="Arial" panose="020B0604020202020204" pitchFamily="34" charset="0"/>
            </a:endParaRPr>
          </a:p>
          <a:p>
            <a:r>
              <a:rPr lang="en-US" sz="2000" dirty="0">
                <a:solidFill>
                  <a:srgbClr val="FF0000"/>
                </a:solidFill>
                <a:latin typeface="Arial" panose="020B0604020202020204" pitchFamily="34" charset="0"/>
                <a:cs typeface="Arial" panose="020B0604020202020204" pitchFamily="34" charset="0"/>
              </a:rPr>
              <a:t>Specificity focused</a:t>
            </a:r>
          </a:p>
        </p:txBody>
      </p:sp>
      <p:sp>
        <p:nvSpPr>
          <p:cNvPr id="7" name="TextBox 6">
            <a:extLst>
              <a:ext uri="{FF2B5EF4-FFF2-40B4-BE49-F238E27FC236}">
                <a16:creationId xmlns:a16="http://schemas.microsoft.com/office/drawing/2014/main" id="{C36188EC-4D0F-4DD5-A597-47244532B806}"/>
              </a:ext>
            </a:extLst>
          </p:cNvPr>
          <p:cNvSpPr txBox="1"/>
          <p:nvPr/>
        </p:nvSpPr>
        <p:spPr>
          <a:xfrm>
            <a:off x="2238925" y="3977746"/>
            <a:ext cx="2010835" cy="369332"/>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Increasing Affinity</a:t>
            </a:r>
          </a:p>
        </p:txBody>
      </p:sp>
      <p:sp>
        <p:nvSpPr>
          <p:cNvPr id="8" name="TextBox 7">
            <a:extLst>
              <a:ext uri="{FF2B5EF4-FFF2-40B4-BE49-F238E27FC236}">
                <a16:creationId xmlns:a16="http://schemas.microsoft.com/office/drawing/2014/main" id="{BA4924A2-D5AC-40C9-8238-5DCB18FCE76E}"/>
              </a:ext>
            </a:extLst>
          </p:cNvPr>
          <p:cNvSpPr txBox="1"/>
          <p:nvPr/>
        </p:nvSpPr>
        <p:spPr>
          <a:xfrm rot="16200000">
            <a:off x="-21703" y="2173114"/>
            <a:ext cx="2343150" cy="369332"/>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Increasing Specificity</a:t>
            </a:r>
          </a:p>
        </p:txBody>
      </p:sp>
      <p:cxnSp>
        <p:nvCxnSpPr>
          <p:cNvPr id="9" name="Straight Arrow Connector 8">
            <a:extLst>
              <a:ext uri="{FF2B5EF4-FFF2-40B4-BE49-F238E27FC236}">
                <a16:creationId xmlns:a16="http://schemas.microsoft.com/office/drawing/2014/main" id="{0C74C99B-BF02-4272-B02C-EEC7C5A50019}"/>
              </a:ext>
            </a:extLst>
          </p:cNvPr>
          <p:cNvCxnSpPr>
            <a:cxnSpLocks/>
          </p:cNvCxnSpPr>
          <p:nvPr/>
        </p:nvCxnSpPr>
        <p:spPr>
          <a:xfrm flipH="1">
            <a:off x="1172013" y="3476632"/>
            <a:ext cx="1" cy="41117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2E7F5BA1-27A6-4EFD-AD52-622D49549AAF}"/>
              </a:ext>
            </a:extLst>
          </p:cNvPr>
          <p:cNvCxnSpPr>
            <a:cxnSpLocks/>
          </p:cNvCxnSpPr>
          <p:nvPr/>
        </p:nvCxnSpPr>
        <p:spPr>
          <a:xfrm flipH="1">
            <a:off x="1552526" y="4153255"/>
            <a:ext cx="68639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575983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65A26-20EB-4C8D-9AEF-FA1F2B80341E}"/>
              </a:ext>
            </a:extLst>
          </p:cNvPr>
          <p:cNvSpPr>
            <a:spLocks noGrp="1"/>
          </p:cNvSpPr>
          <p:nvPr>
            <p:ph type="ctrTitle"/>
          </p:nvPr>
        </p:nvSpPr>
        <p:spPr/>
        <p:txBody>
          <a:bodyPr/>
          <a:lstStyle/>
          <a:p>
            <a:r>
              <a:rPr lang="en-US" b="0" dirty="0"/>
              <a:t>Affinity Measurements</a:t>
            </a:r>
          </a:p>
        </p:txBody>
      </p:sp>
      <p:cxnSp>
        <p:nvCxnSpPr>
          <p:cNvPr id="15" name="Straight Connector 14">
            <a:extLst>
              <a:ext uri="{FF2B5EF4-FFF2-40B4-BE49-F238E27FC236}">
                <a16:creationId xmlns:a16="http://schemas.microsoft.com/office/drawing/2014/main" id="{E80707B5-F9D6-4A22-A6DC-83D7AABC53FE}"/>
              </a:ext>
            </a:extLst>
          </p:cNvPr>
          <p:cNvCxnSpPr/>
          <p:nvPr/>
        </p:nvCxnSpPr>
        <p:spPr>
          <a:xfrm>
            <a:off x="1246909" y="1836357"/>
            <a:ext cx="7164060" cy="0"/>
          </a:xfrm>
          <a:prstGeom prst="line">
            <a:avLst/>
          </a:prstGeom>
        </p:spPr>
        <p:style>
          <a:lnRef idx="1">
            <a:schemeClr val="dk1"/>
          </a:lnRef>
          <a:fillRef idx="0">
            <a:schemeClr val="dk1"/>
          </a:fillRef>
          <a:effectRef idx="0">
            <a:schemeClr val="dk1"/>
          </a:effectRef>
          <a:fontRef idx="minor">
            <a:schemeClr val="tx1"/>
          </a:fontRef>
        </p:style>
      </p:cxnSp>
      <p:sp>
        <p:nvSpPr>
          <p:cNvPr id="17" name="Right Brace 16">
            <a:extLst>
              <a:ext uri="{FF2B5EF4-FFF2-40B4-BE49-F238E27FC236}">
                <a16:creationId xmlns:a16="http://schemas.microsoft.com/office/drawing/2014/main" id="{B8E1985B-1BAD-4457-BCB0-F448F7C687CD}"/>
              </a:ext>
            </a:extLst>
          </p:cNvPr>
          <p:cNvSpPr/>
          <p:nvPr/>
        </p:nvSpPr>
        <p:spPr>
          <a:xfrm rot="5400000">
            <a:off x="2478729" y="2591853"/>
            <a:ext cx="371254" cy="2834897"/>
          </a:xfrm>
          <a:prstGeom prst="rightBrace">
            <a:avLst>
              <a:gd name="adj1" fmla="val 56577"/>
              <a:gd name="adj2" fmla="val 50000"/>
            </a:avLst>
          </a:prstGeom>
          <a:ln w="19050">
            <a:solidFill>
              <a:srgbClr val="0C1FC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e 18">
            <a:extLst>
              <a:ext uri="{FF2B5EF4-FFF2-40B4-BE49-F238E27FC236}">
                <a16:creationId xmlns:a16="http://schemas.microsoft.com/office/drawing/2014/main" id="{D9E6D7A5-54C1-4D63-BB1F-7832C970D184}"/>
              </a:ext>
            </a:extLst>
          </p:cNvPr>
          <p:cNvSpPr/>
          <p:nvPr/>
        </p:nvSpPr>
        <p:spPr>
          <a:xfrm rot="5400000">
            <a:off x="5395040" y="2527745"/>
            <a:ext cx="371254" cy="2997723"/>
          </a:xfrm>
          <a:prstGeom prst="rightBrace">
            <a:avLst>
              <a:gd name="adj1" fmla="val 56577"/>
              <a:gd name="adj2" fmla="val 50000"/>
            </a:avLst>
          </a:prstGeom>
          <a:ln w="19050">
            <a:solidFill>
              <a:srgbClr val="9400D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Right Brace 20">
            <a:extLst>
              <a:ext uri="{FF2B5EF4-FFF2-40B4-BE49-F238E27FC236}">
                <a16:creationId xmlns:a16="http://schemas.microsoft.com/office/drawing/2014/main" id="{339F8E4F-5E1D-4845-BD11-89A3D12687A6}"/>
              </a:ext>
            </a:extLst>
          </p:cNvPr>
          <p:cNvSpPr/>
          <p:nvPr/>
        </p:nvSpPr>
        <p:spPr>
          <a:xfrm rot="5400000">
            <a:off x="7559622" y="3360886"/>
            <a:ext cx="371254" cy="1331440"/>
          </a:xfrm>
          <a:prstGeom prst="rightBrace">
            <a:avLst>
              <a:gd name="adj1" fmla="val 56577"/>
              <a:gd name="adj2"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EDDF2806-9252-4603-8C5D-D8E9D3D64CA0}"/>
              </a:ext>
            </a:extLst>
          </p:cNvPr>
          <p:cNvSpPr txBox="1"/>
          <p:nvPr/>
        </p:nvSpPr>
        <p:spPr>
          <a:xfrm>
            <a:off x="1896071" y="4293023"/>
            <a:ext cx="1536569" cy="300082"/>
          </a:xfrm>
          <a:prstGeom prst="rect">
            <a:avLst/>
          </a:prstGeom>
          <a:noFill/>
        </p:spPr>
        <p:txBody>
          <a:bodyPr wrap="square" rtlCol="0">
            <a:spAutoFit/>
          </a:bodyPr>
          <a:lstStyle/>
          <a:p>
            <a:r>
              <a:rPr lang="en-US" dirty="0"/>
              <a:t>Antigen Focused</a:t>
            </a:r>
          </a:p>
        </p:txBody>
      </p:sp>
      <p:sp>
        <p:nvSpPr>
          <p:cNvPr id="24" name="TextBox 23">
            <a:extLst>
              <a:ext uri="{FF2B5EF4-FFF2-40B4-BE49-F238E27FC236}">
                <a16:creationId xmlns:a16="http://schemas.microsoft.com/office/drawing/2014/main" id="{6F9871B4-4ACA-4CF0-BBF2-13107A0B85E0}"/>
              </a:ext>
            </a:extLst>
          </p:cNvPr>
          <p:cNvSpPr txBox="1"/>
          <p:nvPr/>
        </p:nvSpPr>
        <p:spPr>
          <a:xfrm>
            <a:off x="6873269" y="4293023"/>
            <a:ext cx="1743960" cy="300082"/>
          </a:xfrm>
          <a:prstGeom prst="rect">
            <a:avLst/>
          </a:prstGeom>
          <a:noFill/>
        </p:spPr>
        <p:txBody>
          <a:bodyPr wrap="square" rtlCol="0">
            <a:spAutoFit/>
          </a:bodyPr>
          <a:lstStyle/>
          <a:p>
            <a:r>
              <a:rPr lang="en-US" dirty="0"/>
              <a:t>Specificity Focused</a:t>
            </a:r>
          </a:p>
        </p:txBody>
      </p:sp>
      <p:sp>
        <p:nvSpPr>
          <p:cNvPr id="26" name="TextBox 25">
            <a:extLst>
              <a:ext uri="{FF2B5EF4-FFF2-40B4-BE49-F238E27FC236}">
                <a16:creationId xmlns:a16="http://schemas.microsoft.com/office/drawing/2014/main" id="{B5A0F416-73C6-4407-A9E3-F0F0E67FBCB5}"/>
              </a:ext>
            </a:extLst>
          </p:cNvPr>
          <p:cNvSpPr txBox="1"/>
          <p:nvPr/>
        </p:nvSpPr>
        <p:spPr>
          <a:xfrm>
            <a:off x="4708687" y="4293023"/>
            <a:ext cx="1743960" cy="300082"/>
          </a:xfrm>
          <a:prstGeom prst="rect">
            <a:avLst/>
          </a:prstGeom>
          <a:noFill/>
        </p:spPr>
        <p:txBody>
          <a:bodyPr wrap="square" rtlCol="0">
            <a:spAutoFit/>
          </a:bodyPr>
          <a:lstStyle/>
          <a:p>
            <a:r>
              <a:rPr lang="en-US" dirty="0"/>
              <a:t>Balanced Properties</a:t>
            </a:r>
          </a:p>
        </p:txBody>
      </p:sp>
      <p:pic>
        <p:nvPicPr>
          <p:cNvPr id="27" name="Picture 26">
            <a:extLst>
              <a:ext uri="{FF2B5EF4-FFF2-40B4-BE49-F238E27FC236}">
                <a16:creationId xmlns:a16="http://schemas.microsoft.com/office/drawing/2014/main" id="{DF86CAC4-95A2-4B5F-8F4A-C405D0846D6A}"/>
              </a:ext>
            </a:extLst>
          </p:cNvPr>
          <p:cNvPicPr>
            <a:picLocks noChangeAspect="1"/>
          </p:cNvPicPr>
          <p:nvPr/>
        </p:nvPicPr>
        <p:blipFill>
          <a:blip r:embed="rId3"/>
          <a:stretch>
            <a:fillRect/>
          </a:stretch>
        </p:blipFill>
        <p:spPr>
          <a:xfrm>
            <a:off x="618259" y="1388555"/>
            <a:ext cx="7897091" cy="2354329"/>
          </a:xfrm>
          <a:prstGeom prst="rect">
            <a:avLst/>
          </a:prstGeom>
        </p:spPr>
      </p:pic>
    </p:spTree>
    <p:extLst>
      <p:ext uri="{BB962C8B-B14F-4D97-AF65-F5344CB8AC3E}">
        <p14:creationId xmlns:p14="http://schemas.microsoft.com/office/powerpoint/2010/main" val="38670909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3D0C6-0109-49B2-BDB3-3BA14010F389}"/>
              </a:ext>
            </a:extLst>
          </p:cNvPr>
          <p:cNvSpPr>
            <a:spLocks noGrp="1"/>
          </p:cNvSpPr>
          <p:nvPr>
            <p:ph type="ctrTitle"/>
          </p:nvPr>
        </p:nvSpPr>
        <p:spPr/>
        <p:txBody>
          <a:bodyPr/>
          <a:lstStyle/>
          <a:p>
            <a:r>
              <a:rPr lang="en-US" b="0" dirty="0"/>
              <a:t>Specificity Measurements</a:t>
            </a:r>
          </a:p>
        </p:txBody>
      </p:sp>
      <p:cxnSp>
        <p:nvCxnSpPr>
          <p:cNvPr id="9" name="Straight Connector 8">
            <a:extLst>
              <a:ext uri="{FF2B5EF4-FFF2-40B4-BE49-F238E27FC236}">
                <a16:creationId xmlns:a16="http://schemas.microsoft.com/office/drawing/2014/main" id="{D04E36DF-DC6E-4A9A-A749-F9BF3498C7AA}"/>
              </a:ext>
            </a:extLst>
          </p:cNvPr>
          <p:cNvCxnSpPr/>
          <p:nvPr/>
        </p:nvCxnSpPr>
        <p:spPr>
          <a:xfrm>
            <a:off x="1246909" y="2856114"/>
            <a:ext cx="7164060" cy="0"/>
          </a:xfrm>
          <a:prstGeom prst="line">
            <a:avLst/>
          </a:prstGeom>
        </p:spPr>
        <p:style>
          <a:lnRef idx="1">
            <a:schemeClr val="dk1"/>
          </a:lnRef>
          <a:fillRef idx="0">
            <a:schemeClr val="dk1"/>
          </a:fillRef>
          <a:effectRef idx="0">
            <a:schemeClr val="dk1"/>
          </a:effectRef>
          <a:fontRef idx="minor">
            <a:schemeClr val="tx1"/>
          </a:fontRef>
        </p:style>
      </p:cxnSp>
      <p:sp>
        <p:nvSpPr>
          <p:cNvPr id="12" name="Right Brace 11">
            <a:extLst>
              <a:ext uri="{FF2B5EF4-FFF2-40B4-BE49-F238E27FC236}">
                <a16:creationId xmlns:a16="http://schemas.microsoft.com/office/drawing/2014/main" id="{C1457FD0-AAC9-4F41-96A4-53D0B7B2682D}"/>
              </a:ext>
            </a:extLst>
          </p:cNvPr>
          <p:cNvSpPr/>
          <p:nvPr/>
        </p:nvSpPr>
        <p:spPr>
          <a:xfrm rot="5400000">
            <a:off x="2478729" y="2591853"/>
            <a:ext cx="371254" cy="2834897"/>
          </a:xfrm>
          <a:prstGeom prst="rightBrace">
            <a:avLst>
              <a:gd name="adj1" fmla="val 56577"/>
              <a:gd name="adj2" fmla="val 50000"/>
            </a:avLst>
          </a:prstGeom>
          <a:ln w="19050">
            <a:solidFill>
              <a:srgbClr val="0C1FC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e 13">
            <a:extLst>
              <a:ext uri="{FF2B5EF4-FFF2-40B4-BE49-F238E27FC236}">
                <a16:creationId xmlns:a16="http://schemas.microsoft.com/office/drawing/2014/main" id="{81B58BD1-6CBA-435F-9CE7-85BAD02D1FEC}"/>
              </a:ext>
            </a:extLst>
          </p:cNvPr>
          <p:cNvSpPr/>
          <p:nvPr/>
        </p:nvSpPr>
        <p:spPr>
          <a:xfrm rot="5400000">
            <a:off x="5395040" y="2527745"/>
            <a:ext cx="371254" cy="2997723"/>
          </a:xfrm>
          <a:prstGeom prst="rightBrace">
            <a:avLst>
              <a:gd name="adj1" fmla="val 56577"/>
              <a:gd name="adj2" fmla="val 50000"/>
            </a:avLst>
          </a:prstGeom>
          <a:ln w="19050">
            <a:solidFill>
              <a:srgbClr val="9400D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e 15">
            <a:extLst>
              <a:ext uri="{FF2B5EF4-FFF2-40B4-BE49-F238E27FC236}">
                <a16:creationId xmlns:a16="http://schemas.microsoft.com/office/drawing/2014/main" id="{670DE270-8200-4202-9513-ECE4E304F7A9}"/>
              </a:ext>
            </a:extLst>
          </p:cNvPr>
          <p:cNvSpPr/>
          <p:nvPr/>
        </p:nvSpPr>
        <p:spPr>
          <a:xfrm rot="5400000">
            <a:off x="7559622" y="3360886"/>
            <a:ext cx="371254" cy="1331440"/>
          </a:xfrm>
          <a:prstGeom prst="rightBrace">
            <a:avLst>
              <a:gd name="adj1" fmla="val 56577"/>
              <a:gd name="adj2"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DA76F065-6401-4F00-9DF4-205BD773120A}"/>
              </a:ext>
            </a:extLst>
          </p:cNvPr>
          <p:cNvSpPr txBox="1"/>
          <p:nvPr/>
        </p:nvSpPr>
        <p:spPr>
          <a:xfrm>
            <a:off x="1896071" y="4293023"/>
            <a:ext cx="1536569" cy="300082"/>
          </a:xfrm>
          <a:prstGeom prst="rect">
            <a:avLst/>
          </a:prstGeom>
          <a:noFill/>
        </p:spPr>
        <p:txBody>
          <a:bodyPr wrap="square" rtlCol="0">
            <a:spAutoFit/>
          </a:bodyPr>
          <a:lstStyle/>
          <a:p>
            <a:r>
              <a:rPr lang="en-US" dirty="0"/>
              <a:t>Antigen Focused</a:t>
            </a:r>
          </a:p>
        </p:txBody>
      </p:sp>
      <p:sp>
        <p:nvSpPr>
          <p:cNvPr id="20" name="TextBox 19">
            <a:extLst>
              <a:ext uri="{FF2B5EF4-FFF2-40B4-BE49-F238E27FC236}">
                <a16:creationId xmlns:a16="http://schemas.microsoft.com/office/drawing/2014/main" id="{2F9B0A33-511B-4B2A-9B6B-4434237085A8}"/>
              </a:ext>
            </a:extLst>
          </p:cNvPr>
          <p:cNvSpPr txBox="1"/>
          <p:nvPr/>
        </p:nvSpPr>
        <p:spPr>
          <a:xfrm>
            <a:off x="6873269" y="4293023"/>
            <a:ext cx="1743960" cy="300082"/>
          </a:xfrm>
          <a:prstGeom prst="rect">
            <a:avLst/>
          </a:prstGeom>
          <a:noFill/>
        </p:spPr>
        <p:txBody>
          <a:bodyPr wrap="square" rtlCol="0">
            <a:spAutoFit/>
          </a:bodyPr>
          <a:lstStyle/>
          <a:p>
            <a:r>
              <a:rPr lang="en-US" dirty="0"/>
              <a:t>Specificity Focused</a:t>
            </a:r>
          </a:p>
        </p:txBody>
      </p:sp>
      <p:sp>
        <p:nvSpPr>
          <p:cNvPr id="22" name="TextBox 21">
            <a:extLst>
              <a:ext uri="{FF2B5EF4-FFF2-40B4-BE49-F238E27FC236}">
                <a16:creationId xmlns:a16="http://schemas.microsoft.com/office/drawing/2014/main" id="{01A55EF8-DF97-42A9-ACA8-603B86D58260}"/>
              </a:ext>
            </a:extLst>
          </p:cNvPr>
          <p:cNvSpPr txBox="1"/>
          <p:nvPr/>
        </p:nvSpPr>
        <p:spPr>
          <a:xfrm>
            <a:off x="4708687" y="4293023"/>
            <a:ext cx="1743960" cy="300082"/>
          </a:xfrm>
          <a:prstGeom prst="rect">
            <a:avLst/>
          </a:prstGeom>
          <a:noFill/>
        </p:spPr>
        <p:txBody>
          <a:bodyPr wrap="square" rtlCol="0">
            <a:spAutoFit/>
          </a:bodyPr>
          <a:lstStyle/>
          <a:p>
            <a:r>
              <a:rPr lang="en-US" dirty="0"/>
              <a:t>Balanced Properties</a:t>
            </a:r>
          </a:p>
        </p:txBody>
      </p:sp>
      <p:pic>
        <p:nvPicPr>
          <p:cNvPr id="23" name="Picture 22">
            <a:extLst>
              <a:ext uri="{FF2B5EF4-FFF2-40B4-BE49-F238E27FC236}">
                <a16:creationId xmlns:a16="http://schemas.microsoft.com/office/drawing/2014/main" id="{7E1DAD97-96B2-4ADA-A52E-7B8AB7CE9782}"/>
              </a:ext>
            </a:extLst>
          </p:cNvPr>
          <p:cNvPicPr>
            <a:picLocks noChangeAspect="1"/>
          </p:cNvPicPr>
          <p:nvPr/>
        </p:nvPicPr>
        <p:blipFill>
          <a:blip r:embed="rId3"/>
          <a:stretch>
            <a:fillRect/>
          </a:stretch>
        </p:blipFill>
        <p:spPr>
          <a:xfrm>
            <a:off x="623454" y="1388092"/>
            <a:ext cx="7897091" cy="2354329"/>
          </a:xfrm>
          <a:prstGeom prst="rect">
            <a:avLst/>
          </a:prstGeom>
        </p:spPr>
      </p:pic>
    </p:spTree>
    <p:extLst>
      <p:ext uri="{BB962C8B-B14F-4D97-AF65-F5344CB8AC3E}">
        <p14:creationId xmlns:p14="http://schemas.microsoft.com/office/powerpoint/2010/main" val="8718852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1D4F3-09BB-4E3D-8061-3A5639C39395}"/>
              </a:ext>
            </a:extLst>
          </p:cNvPr>
          <p:cNvSpPr>
            <a:spLocks noGrp="1"/>
          </p:cNvSpPr>
          <p:nvPr>
            <p:ph type="ctrTitle"/>
          </p:nvPr>
        </p:nvSpPr>
        <p:spPr/>
        <p:txBody>
          <a:bodyPr/>
          <a:lstStyle/>
          <a:p>
            <a:r>
              <a:rPr lang="en-US" b="0" dirty="0"/>
              <a:t>Successful Clones</a:t>
            </a:r>
          </a:p>
        </p:txBody>
      </p:sp>
      <p:sp>
        <p:nvSpPr>
          <p:cNvPr id="3" name="Subtitle 2">
            <a:extLst>
              <a:ext uri="{FF2B5EF4-FFF2-40B4-BE49-F238E27FC236}">
                <a16:creationId xmlns:a16="http://schemas.microsoft.com/office/drawing/2014/main" id="{C6AF7310-7E2B-45B2-9E55-397506A6B907}"/>
              </a:ext>
            </a:extLst>
          </p:cNvPr>
          <p:cNvSpPr>
            <a:spLocks noGrp="1"/>
          </p:cNvSpPr>
          <p:nvPr>
            <p:ph type="subTitle" idx="1"/>
          </p:nvPr>
        </p:nvSpPr>
        <p:spPr>
          <a:xfrm>
            <a:off x="628649" y="1126394"/>
            <a:ext cx="4831373" cy="834292"/>
          </a:xfrm>
        </p:spPr>
        <p:txBody>
          <a:bodyPr/>
          <a:lstStyle/>
          <a:p>
            <a:r>
              <a:rPr lang="en-US" sz="2000" dirty="0"/>
              <a:t>Maintain at least 100% parental affinity</a:t>
            </a:r>
          </a:p>
          <a:p>
            <a:r>
              <a:rPr lang="en-US" sz="2000" dirty="0"/>
              <a:t>Increase Specificity by 50%</a:t>
            </a:r>
          </a:p>
        </p:txBody>
      </p:sp>
      <p:pic>
        <p:nvPicPr>
          <p:cNvPr id="6" name="Picture 5">
            <a:extLst>
              <a:ext uri="{FF2B5EF4-FFF2-40B4-BE49-F238E27FC236}">
                <a16:creationId xmlns:a16="http://schemas.microsoft.com/office/drawing/2014/main" id="{D225FAFC-D301-455D-938A-E59D59EA1195}"/>
              </a:ext>
            </a:extLst>
          </p:cNvPr>
          <p:cNvPicPr>
            <a:picLocks noChangeAspect="1"/>
          </p:cNvPicPr>
          <p:nvPr/>
        </p:nvPicPr>
        <p:blipFill>
          <a:blip r:embed="rId3"/>
          <a:stretch>
            <a:fillRect/>
          </a:stretch>
        </p:blipFill>
        <p:spPr>
          <a:xfrm>
            <a:off x="1828562" y="1811096"/>
            <a:ext cx="5486876" cy="2743438"/>
          </a:xfrm>
          <a:prstGeom prst="rect">
            <a:avLst/>
          </a:prstGeom>
        </p:spPr>
      </p:pic>
    </p:spTree>
    <p:extLst>
      <p:ext uri="{BB962C8B-B14F-4D97-AF65-F5344CB8AC3E}">
        <p14:creationId xmlns:p14="http://schemas.microsoft.com/office/powerpoint/2010/main" val="11217459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F8768-E4EE-475A-89C5-D38D18BD931A}"/>
              </a:ext>
            </a:extLst>
          </p:cNvPr>
          <p:cNvSpPr>
            <a:spLocks noGrp="1"/>
          </p:cNvSpPr>
          <p:nvPr>
            <p:ph type="ctrTitle"/>
          </p:nvPr>
        </p:nvSpPr>
        <p:spPr/>
        <p:txBody>
          <a:bodyPr/>
          <a:lstStyle/>
          <a:p>
            <a:r>
              <a:rPr lang="en-US" b="0" dirty="0"/>
              <a:t>Summary</a:t>
            </a:r>
          </a:p>
        </p:txBody>
      </p:sp>
      <p:pic>
        <p:nvPicPr>
          <p:cNvPr id="4" name="Picture 3">
            <a:extLst>
              <a:ext uri="{FF2B5EF4-FFF2-40B4-BE49-F238E27FC236}">
                <a16:creationId xmlns:a16="http://schemas.microsoft.com/office/drawing/2014/main" id="{AF2AE8A5-00D8-483E-A32C-60384742385B}"/>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1917" t="50000" r="23916" b="17795"/>
          <a:stretch/>
        </p:blipFill>
        <p:spPr>
          <a:xfrm>
            <a:off x="135025" y="2358782"/>
            <a:ext cx="1797662" cy="554510"/>
          </a:xfrm>
          <a:prstGeom prst="rect">
            <a:avLst/>
          </a:prstGeom>
        </p:spPr>
      </p:pic>
      <p:sp>
        <p:nvSpPr>
          <p:cNvPr id="5" name="TextBox 4">
            <a:extLst>
              <a:ext uri="{FF2B5EF4-FFF2-40B4-BE49-F238E27FC236}">
                <a16:creationId xmlns:a16="http://schemas.microsoft.com/office/drawing/2014/main" id="{698BCB37-6C44-4CFE-A60A-DE7A8B04C928}"/>
              </a:ext>
            </a:extLst>
          </p:cNvPr>
          <p:cNvSpPr txBox="1"/>
          <p:nvPr/>
        </p:nvSpPr>
        <p:spPr>
          <a:xfrm>
            <a:off x="7584758" y="2077068"/>
            <a:ext cx="1665139" cy="1046440"/>
          </a:xfrm>
          <a:prstGeom prst="rect">
            <a:avLst/>
          </a:prstGeom>
          <a:noFill/>
        </p:spPr>
        <p:txBody>
          <a:bodyPr wrap="square" rtlCol="0">
            <a:spAutoFit/>
          </a:bodyPr>
          <a:lstStyle/>
          <a:p>
            <a:r>
              <a:rPr lang="en-US" sz="2200" b="1" dirty="0">
                <a:latin typeface="Arial" panose="020B0604020202020204" pitchFamily="34" charset="0"/>
                <a:cs typeface="Arial" panose="020B0604020202020204" pitchFamily="34" charset="0"/>
              </a:rPr>
              <a:t>Properties</a:t>
            </a:r>
          </a:p>
          <a:p>
            <a:r>
              <a:rPr lang="en-US" sz="2000" dirty="0">
                <a:latin typeface="Arial" panose="020B0604020202020204" pitchFamily="34" charset="0"/>
                <a:cs typeface="Arial" panose="020B0604020202020204" pitchFamily="34" charset="0"/>
              </a:rPr>
              <a:t>Affinity</a:t>
            </a:r>
          </a:p>
          <a:p>
            <a:r>
              <a:rPr lang="en-US" sz="2000" dirty="0">
                <a:latin typeface="Arial" panose="020B0604020202020204" pitchFamily="34" charset="0"/>
                <a:cs typeface="Arial" panose="020B0604020202020204" pitchFamily="34" charset="0"/>
              </a:rPr>
              <a:t>Specificity</a:t>
            </a:r>
          </a:p>
        </p:txBody>
      </p:sp>
      <p:sp>
        <p:nvSpPr>
          <p:cNvPr id="6" name="TextBox 5">
            <a:extLst>
              <a:ext uri="{FF2B5EF4-FFF2-40B4-BE49-F238E27FC236}">
                <a16:creationId xmlns:a16="http://schemas.microsoft.com/office/drawing/2014/main" id="{513C148F-BF48-44FD-8C13-24C256A1724B}"/>
              </a:ext>
            </a:extLst>
          </p:cNvPr>
          <p:cNvSpPr txBox="1"/>
          <p:nvPr/>
        </p:nvSpPr>
        <p:spPr>
          <a:xfrm>
            <a:off x="3125120" y="2472069"/>
            <a:ext cx="1417321" cy="430887"/>
          </a:xfrm>
          <a:prstGeom prst="rect">
            <a:avLst/>
          </a:prstGeom>
          <a:noFill/>
        </p:spPr>
        <p:txBody>
          <a:bodyPr wrap="square" rtlCol="0">
            <a:spAutoFit/>
          </a:bodyPr>
          <a:lstStyle/>
          <a:p>
            <a:r>
              <a:rPr lang="en-US" sz="2200" b="1" dirty="0">
                <a:latin typeface="Arial" panose="020B0604020202020204" pitchFamily="34" charset="0"/>
                <a:cs typeface="Arial" panose="020B0604020202020204" pitchFamily="34" charset="0"/>
              </a:rPr>
              <a:t>Features</a:t>
            </a:r>
            <a:endParaRPr lang="en-US" sz="22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FAC7A95F-B625-4887-8F81-CD311FCFA369}"/>
              </a:ext>
            </a:extLst>
          </p:cNvPr>
          <p:cNvSpPr txBox="1"/>
          <p:nvPr/>
        </p:nvSpPr>
        <p:spPr>
          <a:xfrm>
            <a:off x="5572434" y="2472068"/>
            <a:ext cx="1093807" cy="430887"/>
          </a:xfrm>
          <a:prstGeom prst="rect">
            <a:avLst/>
          </a:prstGeom>
          <a:noFill/>
        </p:spPr>
        <p:txBody>
          <a:bodyPr wrap="square" rtlCol="0">
            <a:spAutoFit/>
          </a:bodyPr>
          <a:lstStyle/>
          <a:p>
            <a:r>
              <a:rPr lang="en-US" sz="2200" b="1" dirty="0">
                <a:latin typeface="Arial" panose="020B0604020202020204" pitchFamily="34" charset="0"/>
                <a:cs typeface="Arial" panose="020B0604020202020204" pitchFamily="34" charset="0"/>
              </a:rPr>
              <a:t>Model</a:t>
            </a:r>
            <a:endParaRPr lang="en-US" sz="2200" dirty="0">
              <a:latin typeface="Arial" panose="020B0604020202020204" pitchFamily="34" charset="0"/>
              <a:cs typeface="Arial" panose="020B0604020202020204" pitchFamily="34" charset="0"/>
            </a:endParaRPr>
          </a:p>
        </p:txBody>
      </p:sp>
      <p:cxnSp>
        <p:nvCxnSpPr>
          <p:cNvPr id="8" name="Straight Arrow Connector 7">
            <a:extLst>
              <a:ext uri="{FF2B5EF4-FFF2-40B4-BE49-F238E27FC236}">
                <a16:creationId xmlns:a16="http://schemas.microsoft.com/office/drawing/2014/main" id="{A4B8DCD7-02F4-4287-86A6-4FABC2675637}"/>
              </a:ext>
            </a:extLst>
          </p:cNvPr>
          <p:cNvCxnSpPr>
            <a:cxnSpLocks/>
          </p:cNvCxnSpPr>
          <p:nvPr/>
        </p:nvCxnSpPr>
        <p:spPr>
          <a:xfrm>
            <a:off x="4572000" y="2683198"/>
            <a:ext cx="80046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EF15061E-2EB1-4817-9F87-410CC4061D28}"/>
              </a:ext>
            </a:extLst>
          </p:cNvPr>
          <p:cNvCxnSpPr>
            <a:cxnSpLocks/>
          </p:cNvCxnSpPr>
          <p:nvPr/>
        </p:nvCxnSpPr>
        <p:spPr>
          <a:xfrm>
            <a:off x="6666241" y="2683198"/>
            <a:ext cx="80046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12" name="Group 11">
            <a:extLst>
              <a:ext uri="{FF2B5EF4-FFF2-40B4-BE49-F238E27FC236}">
                <a16:creationId xmlns:a16="http://schemas.microsoft.com/office/drawing/2014/main" id="{05F5B6AF-1E24-45CA-83C5-06A231295BCD}"/>
              </a:ext>
            </a:extLst>
          </p:cNvPr>
          <p:cNvGrpSpPr/>
          <p:nvPr/>
        </p:nvGrpSpPr>
        <p:grpSpPr>
          <a:xfrm>
            <a:off x="2075635" y="2194088"/>
            <a:ext cx="1086910" cy="978219"/>
            <a:chOff x="6052784" y="282575"/>
            <a:chExt cx="1868514" cy="1681663"/>
          </a:xfrm>
        </p:grpSpPr>
        <p:pic>
          <p:nvPicPr>
            <p:cNvPr id="13" name="Picture 4">
              <a:extLst>
                <a:ext uri="{FF2B5EF4-FFF2-40B4-BE49-F238E27FC236}">
                  <a16:creationId xmlns:a16="http://schemas.microsoft.com/office/drawing/2014/main" id="{126822C9-FEB0-4314-A75D-58EA86524D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2784" y="282575"/>
              <a:ext cx="1868514" cy="1681663"/>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5A2EBE66-B0C9-4446-95E8-F5BAD250FC7F}"/>
                </a:ext>
              </a:extLst>
            </p:cNvPr>
            <p:cNvSpPr/>
            <p:nvPr/>
          </p:nvSpPr>
          <p:spPr>
            <a:xfrm>
              <a:off x="7475220" y="282575"/>
              <a:ext cx="215576" cy="2210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41E0DF4-AD32-4CA6-AF4D-32ECB3B17FCD}"/>
                </a:ext>
              </a:extLst>
            </p:cNvPr>
            <p:cNvSpPr/>
            <p:nvPr/>
          </p:nvSpPr>
          <p:spPr>
            <a:xfrm>
              <a:off x="7467600" y="918903"/>
              <a:ext cx="215576" cy="2210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B9332D4-D212-41BF-B89D-286BF58FFD09}"/>
                </a:ext>
              </a:extLst>
            </p:cNvPr>
            <p:cNvSpPr/>
            <p:nvPr/>
          </p:nvSpPr>
          <p:spPr>
            <a:xfrm>
              <a:off x="7459980" y="1410916"/>
              <a:ext cx="215576" cy="2210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3094026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6516D-395D-49E9-9474-85DD13C00E32}"/>
              </a:ext>
            </a:extLst>
          </p:cNvPr>
          <p:cNvSpPr>
            <a:spLocks noGrp="1"/>
          </p:cNvSpPr>
          <p:nvPr>
            <p:ph type="ctrTitle"/>
          </p:nvPr>
        </p:nvSpPr>
        <p:spPr/>
        <p:txBody>
          <a:bodyPr/>
          <a:lstStyle/>
          <a:p>
            <a:r>
              <a:rPr lang="en-US" b="0" dirty="0"/>
              <a:t>Future Work</a:t>
            </a:r>
          </a:p>
        </p:txBody>
      </p:sp>
      <p:graphicFrame>
        <p:nvGraphicFramePr>
          <p:cNvPr id="6" name="Diagram 5">
            <a:extLst>
              <a:ext uri="{FF2B5EF4-FFF2-40B4-BE49-F238E27FC236}">
                <a16:creationId xmlns:a16="http://schemas.microsoft.com/office/drawing/2014/main" id="{85AD621B-BF92-4B21-8CEF-EFFB9342F695}"/>
              </a:ext>
            </a:extLst>
          </p:cNvPr>
          <p:cNvGraphicFramePr/>
          <p:nvPr>
            <p:extLst>
              <p:ext uri="{D42A27DB-BD31-4B8C-83A1-F6EECF244321}">
                <p14:modId xmlns:p14="http://schemas.microsoft.com/office/powerpoint/2010/main" val="3820360446"/>
              </p:ext>
            </p:extLst>
          </p:nvPr>
        </p:nvGraphicFramePr>
        <p:xfrm>
          <a:off x="1177594" y="2235162"/>
          <a:ext cx="3051506" cy="23302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10CEF305-A874-4C95-A3E3-52F4DC6F35E4}"/>
              </a:ext>
            </a:extLst>
          </p:cNvPr>
          <p:cNvSpPr txBox="1"/>
          <p:nvPr/>
        </p:nvSpPr>
        <p:spPr>
          <a:xfrm>
            <a:off x="1248220" y="1258938"/>
            <a:ext cx="2910253" cy="707886"/>
          </a:xfrm>
          <a:prstGeom prst="rect">
            <a:avLst/>
          </a:prstGeom>
          <a:noFill/>
        </p:spPr>
        <p:txBody>
          <a:bodyPr wrap="square" rtlCol="0">
            <a:spAutoFit/>
          </a:bodyPr>
          <a:lstStyle/>
          <a:p>
            <a:r>
              <a:rPr lang="en-US" sz="2000"/>
              <a:t>Iterative design process for affinity optimization</a:t>
            </a:r>
          </a:p>
        </p:txBody>
      </p:sp>
      <p:sp>
        <p:nvSpPr>
          <p:cNvPr id="11" name="TextBox 10">
            <a:extLst>
              <a:ext uri="{FF2B5EF4-FFF2-40B4-BE49-F238E27FC236}">
                <a16:creationId xmlns:a16="http://schemas.microsoft.com/office/drawing/2014/main" id="{284C65A9-9E7A-46FE-8707-43DC799E27CA}"/>
              </a:ext>
            </a:extLst>
          </p:cNvPr>
          <p:cNvSpPr txBox="1"/>
          <p:nvPr/>
        </p:nvSpPr>
        <p:spPr>
          <a:xfrm>
            <a:off x="5190105" y="1258938"/>
            <a:ext cx="3325245" cy="707886"/>
          </a:xfrm>
          <a:prstGeom prst="rect">
            <a:avLst/>
          </a:prstGeom>
          <a:noFill/>
        </p:spPr>
        <p:txBody>
          <a:bodyPr wrap="square" rtlCol="0">
            <a:spAutoFit/>
          </a:bodyPr>
          <a:lstStyle/>
          <a:p>
            <a:r>
              <a:rPr lang="en-US" sz="2000"/>
              <a:t>Discovery platform: increase diversity analyzed</a:t>
            </a:r>
          </a:p>
        </p:txBody>
      </p:sp>
      <p:graphicFrame>
        <p:nvGraphicFramePr>
          <p:cNvPr id="12" name="Diagram 11">
            <a:extLst>
              <a:ext uri="{FF2B5EF4-FFF2-40B4-BE49-F238E27FC236}">
                <a16:creationId xmlns:a16="http://schemas.microsoft.com/office/drawing/2014/main" id="{49BCD964-B370-4104-BE95-E5154AE8FBAC}"/>
              </a:ext>
            </a:extLst>
          </p:cNvPr>
          <p:cNvGraphicFramePr/>
          <p:nvPr>
            <p:extLst>
              <p:ext uri="{D42A27DB-BD31-4B8C-83A1-F6EECF244321}">
                <p14:modId xmlns:p14="http://schemas.microsoft.com/office/powerpoint/2010/main" val="197097128"/>
              </p:ext>
            </p:extLst>
          </p:nvPr>
        </p:nvGraphicFramePr>
        <p:xfrm>
          <a:off x="4914902" y="2330692"/>
          <a:ext cx="2793023" cy="186201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14" name="Straight Arrow Connector 13">
            <a:extLst>
              <a:ext uri="{FF2B5EF4-FFF2-40B4-BE49-F238E27FC236}">
                <a16:creationId xmlns:a16="http://schemas.microsoft.com/office/drawing/2014/main" id="{2F2068CB-8877-4293-A171-ABE97422F4C3}"/>
              </a:ext>
            </a:extLst>
          </p:cNvPr>
          <p:cNvCxnSpPr>
            <a:cxnSpLocks/>
          </p:cNvCxnSpPr>
          <p:nvPr/>
        </p:nvCxnSpPr>
        <p:spPr>
          <a:xfrm flipV="1">
            <a:off x="7975774" y="2419145"/>
            <a:ext cx="0" cy="1265362"/>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E45242EF-4BB3-404F-9DB6-28D1DB7AC89C}"/>
              </a:ext>
            </a:extLst>
          </p:cNvPr>
          <p:cNvSpPr txBox="1"/>
          <p:nvPr/>
        </p:nvSpPr>
        <p:spPr>
          <a:xfrm>
            <a:off x="7381279" y="3684507"/>
            <a:ext cx="1170254" cy="400110"/>
          </a:xfrm>
          <a:prstGeom prst="rect">
            <a:avLst/>
          </a:prstGeom>
          <a:noFill/>
        </p:spPr>
        <p:txBody>
          <a:bodyPr wrap="square" rtlCol="0">
            <a:spAutoFit/>
          </a:bodyPr>
          <a:lstStyle/>
          <a:p>
            <a:r>
              <a:rPr lang="en-US" sz="2000"/>
              <a:t>Diversity</a:t>
            </a:r>
          </a:p>
        </p:txBody>
      </p:sp>
    </p:spTree>
    <p:extLst>
      <p:ext uri="{BB962C8B-B14F-4D97-AF65-F5344CB8AC3E}">
        <p14:creationId xmlns:p14="http://schemas.microsoft.com/office/powerpoint/2010/main" val="13337321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1003F-1CE4-49C2-BE4F-44397CDF5408}"/>
              </a:ext>
            </a:extLst>
          </p:cNvPr>
          <p:cNvSpPr>
            <a:spLocks noGrp="1"/>
          </p:cNvSpPr>
          <p:nvPr>
            <p:ph type="ctrTitle"/>
          </p:nvPr>
        </p:nvSpPr>
        <p:spPr/>
        <p:txBody>
          <a:bodyPr/>
          <a:lstStyle/>
          <a:p>
            <a:r>
              <a:rPr lang="en-US" b="0" dirty="0"/>
              <a:t>Acknowledgements</a:t>
            </a:r>
          </a:p>
        </p:txBody>
      </p:sp>
      <p:sp>
        <p:nvSpPr>
          <p:cNvPr id="3" name="Subtitle 2">
            <a:extLst>
              <a:ext uri="{FF2B5EF4-FFF2-40B4-BE49-F238E27FC236}">
                <a16:creationId xmlns:a16="http://schemas.microsoft.com/office/drawing/2014/main" id="{2677D577-1435-4DDC-81C9-70F8DE768AF3}"/>
              </a:ext>
            </a:extLst>
          </p:cNvPr>
          <p:cNvSpPr>
            <a:spLocks noGrp="1"/>
          </p:cNvSpPr>
          <p:nvPr>
            <p:ph type="subTitle" idx="1"/>
          </p:nvPr>
        </p:nvSpPr>
        <p:spPr>
          <a:xfrm>
            <a:off x="842433" y="1125009"/>
            <a:ext cx="2084918" cy="2634192"/>
          </a:xfrm>
        </p:spPr>
        <p:txBody>
          <a:bodyPr/>
          <a:lstStyle/>
          <a:p>
            <a:pPr>
              <a:lnSpc>
                <a:spcPct val="150000"/>
              </a:lnSpc>
              <a:spcBef>
                <a:spcPts val="400"/>
              </a:spcBef>
            </a:pPr>
            <a:r>
              <a:rPr lang="en-US" sz="2800" dirty="0"/>
              <a:t>Tessier Lab </a:t>
            </a:r>
            <a:endParaRPr lang="en-US" sz="1600" dirty="0"/>
          </a:p>
          <a:p>
            <a:pPr>
              <a:spcBef>
                <a:spcPts val="400"/>
              </a:spcBef>
            </a:pPr>
            <a:r>
              <a:rPr lang="en-US" sz="1600" dirty="0"/>
              <a:t>Prof Craig </a:t>
            </a:r>
            <a:r>
              <a:rPr lang="en-US" sz="1600" dirty="0" err="1"/>
              <a:t>Streu</a:t>
            </a:r>
            <a:endParaRPr lang="en-US" sz="1600" dirty="0"/>
          </a:p>
          <a:p>
            <a:pPr>
              <a:spcBef>
                <a:spcPts val="400"/>
              </a:spcBef>
            </a:pPr>
            <a:r>
              <a:rPr lang="en-US" sz="1600" b="1" dirty="0"/>
              <a:t>Dr. </a:t>
            </a:r>
            <a:r>
              <a:rPr lang="en-US" sz="1600" b="1" dirty="0" err="1"/>
              <a:t>Jie</a:t>
            </a:r>
            <a:r>
              <a:rPr lang="en-US" sz="1600" b="1" dirty="0"/>
              <a:t> Huang</a:t>
            </a:r>
          </a:p>
          <a:p>
            <a:pPr>
              <a:spcBef>
                <a:spcPts val="400"/>
              </a:spcBef>
            </a:pPr>
            <a:r>
              <a:rPr lang="en-US" sz="1600" dirty="0"/>
              <a:t>Dr. John </a:t>
            </a:r>
            <a:r>
              <a:rPr lang="en-US" sz="1600" dirty="0" err="1"/>
              <a:t>Schardt</a:t>
            </a:r>
            <a:endParaRPr lang="en-US" sz="1600" dirty="0"/>
          </a:p>
          <a:p>
            <a:pPr>
              <a:spcBef>
                <a:spcPts val="400"/>
              </a:spcBef>
            </a:pPr>
            <a:r>
              <a:rPr lang="en-US" sz="1600" dirty="0"/>
              <a:t>Dr. </a:t>
            </a:r>
            <a:r>
              <a:rPr lang="en-US" sz="1600" dirty="0" err="1"/>
              <a:t>Wenjia</a:t>
            </a:r>
            <a:r>
              <a:rPr lang="en-US" sz="1600" dirty="0"/>
              <a:t> Lou</a:t>
            </a:r>
          </a:p>
          <a:p>
            <a:pPr>
              <a:spcBef>
                <a:spcPts val="400"/>
              </a:spcBef>
            </a:pPr>
            <a:r>
              <a:rPr lang="en-US" sz="1600" dirty="0"/>
              <a:t>Dr. Hongwei Chen</a:t>
            </a:r>
          </a:p>
          <a:p>
            <a:pPr>
              <a:spcBef>
                <a:spcPts val="400"/>
              </a:spcBef>
            </a:pPr>
            <a:r>
              <a:rPr lang="en-US" sz="1600" b="1" dirty="0"/>
              <a:t>Alec Desai</a:t>
            </a:r>
          </a:p>
          <a:p>
            <a:pPr>
              <a:spcBef>
                <a:spcPts val="400"/>
              </a:spcBef>
            </a:pPr>
            <a:r>
              <a:rPr lang="en-US" sz="1600" dirty="0" err="1"/>
              <a:t>Yulei</a:t>
            </a:r>
            <a:r>
              <a:rPr lang="en-US" sz="1600" dirty="0"/>
              <a:t> Zhang</a:t>
            </a:r>
          </a:p>
          <a:p>
            <a:pPr>
              <a:spcBef>
                <a:spcPts val="400"/>
              </a:spcBef>
            </a:pPr>
            <a:endParaRPr lang="en-US" sz="1600" dirty="0"/>
          </a:p>
          <a:p>
            <a:pPr>
              <a:spcBef>
                <a:spcPts val="400"/>
              </a:spcBef>
            </a:pPr>
            <a:endParaRPr lang="en-US" sz="1600" dirty="0"/>
          </a:p>
        </p:txBody>
      </p:sp>
      <p:sp>
        <p:nvSpPr>
          <p:cNvPr id="5" name="Subtitle 2">
            <a:extLst>
              <a:ext uri="{FF2B5EF4-FFF2-40B4-BE49-F238E27FC236}">
                <a16:creationId xmlns:a16="http://schemas.microsoft.com/office/drawing/2014/main" id="{27C7730D-6F3A-4EFE-8AED-424252D28F14}"/>
              </a:ext>
            </a:extLst>
          </p:cNvPr>
          <p:cNvSpPr txBox="1">
            <a:spLocks/>
          </p:cNvSpPr>
          <p:nvPr/>
        </p:nvSpPr>
        <p:spPr>
          <a:xfrm>
            <a:off x="5543547" y="1125008"/>
            <a:ext cx="2614083" cy="134725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50000"/>
              </a:lnSpc>
              <a:spcBef>
                <a:spcPts val="400"/>
              </a:spcBef>
            </a:pPr>
            <a:r>
              <a:rPr lang="en-US" sz="2800" dirty="0"/>
              <a:t>Linderman Lab</a:t>
            </a:r>
          </a:p>
          <a:p>
            <a:pPr>
              <a:spcBef>
                <a:spcPts val="400"/>
              </a:spcBef>
            </a:pPr>
            <a:r>
              <a:rPr lang="en-US" sz="1600" b="1" dirty="0"/>
              <a:t>Patrick </a:t>
            </a:r>
            <a:r>
              <a:rPr lang="en-US" sz="1600" b="1" dirty="0" err="1"/>
              <a:t>Kinnunen</a:t>
            </a:r>
            <a:endParaRPr lang="en-US" sz="1200" b="1" dirty="0"/>
          </a:p>
        </p:txBody>
      </p:sp>
      <p:sp>
        <p:nvSpPr>
          <p:cNvPr id="6" name="Subtitle 2">
            <a:extLst>
              <a:ext uri="{FF2B5EF4-FFF2-40B4-BE49-F238E27FC236}">
                <a16:creationId xmlns:a16="http://schemas.microsoft.com/office/drawing/2014/main" id="{534E57D3-F0D8-42E9-80F5-91DA5BA39B65}"/>
              </a:ext>
            </a:extLst>
          </p:cNvPr>
          <p:cNvSpPr txBox="1">
            <a:spLocks/>
          </p:cNvSpPr>
          <p:nvPr/>
        </p:nvSpPr>
        <p:spPr>
          <a:xfrm>
            <a:off x="2927351" y="1813982"/>
            <a:ext cx="2084917" cy="194521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400"/>
              </a:spcBef>
            </a:pPr>
            <a:r>
              <a:rPr lang="en-US" sz="1600" dirty="0"/>
              <a:t>Meu </a:t>
            </a:r>
            <a:r>
              <a:rPr lang="en-US" sz="1600" dirty="0" err="1"/>
              <a:t>Pornnappadol</a:t>
            </a:r>
            <a:endParaRPr lang="en-US" sz="1600" dirty="0"/>
          </a:p>
          <a:p>
            <a:pPr>
              <a:spcBef>
                <a:spcPts val="400"/>
              </a:spcBef>
            </a:pPr>
            <a:r>
              <a:rPr lang="en-US" sz="1600" dirty="0" err="1"/>
              <a:t>Harkamal</a:t>
            </a:r>
            <a:r>
              <a:rPr lang="en-US" sz="1600" dirty="0"/>
              <a:t> </a:t>
            </a:r>
            <a:r>
              <a:rPr lang="en-US" sz="1600" dirty="0" err="1"/>
              <a:t>Jhajj</a:t>
            </a:r>
            <a:endParaRPr lang="en-US" sz="1600" dirty="0"/>
          </a:p>
          <a:p>
            <a:pPr>
              <a:spcBef>
                <a:spcPts val="400"/>
              </a:spcBef>
            </a:pPr>
            <a:r>
              <a:rPr lang="en-US" sz="1600" b="1" dirty="0"/>
              <a:t>Lina Wu</a:t>
            </a:r>
          </a:p>
          <a:p>
            <a:pPr>
              <a:spcBef>
                <a:spcPts val="400"/>
              </a:spcBef>
            </a:pPr>
            <a:r>
              <a:rPr lang="en-US" sz="1600" dirty="0"/>
              <a:t>Matt Smith</a:t>
            </a:r>
          </a:p>
          <a:p>
            <a:pPr>
              <a:spcBef>
                <a:spcPts val="400"/>
              </a:spcBef>
            </a:pPr>
            <a:r>
              <a:rPr lang="en-US" sz="1600" dirty="0" err="1"/>
              <a:t>Zennifer</a:t>
            </a:r>
            <a:r>
              <a:rPr lang="en-US" sz="1600" dirty="0"/>
              <a:t> </a:t>
            </a:r>
            <a:r>
              <a:rPr lang="en-US" sz="1600" dirty="0" err="1"/>
              <a:t>Zupancic</a:t>
            </a:r>
            <a:endParaRPr lang="en-US" sz="1600" dirty="0"/>
          </a:p>
          <a:p>
            <a:pPr>
              <a:spcBef>
                <a:spcPts val="400"/>
              </a:spcBef>
            </a:pPr>
            <a:r>
              <a:rPr lang="en-US" sz="1600" dirty="0"/>
              <a:t>Manali Sawant</a:t>
            </a:r>
          </a:p>
          <a:p>
            <a:pPr>
              <a:spcBef>
                <a:spcPts val="400"/>
              </a:spcBef>
            </a:pPr>
            <a:r>
              <a:rPr lang="en-US" sz="1600" dirty="0"/>
              <a:t>Timothy Rodgers</a:t>
            </a:r>
          </a:p>
          <a:p>
            <a:pPr>
              <a:spcBef>
                <a:spcPts val="400"/>
              </a:spcBef>
            </a:pPr>
            <a:endParaRPr lang="en-US" sz="1600" dirty="0"/>
          </a:p>
          <a:p>
            <a:pPr>
              <a:spcBef>
                <a:spcPts val="400"/>
              </a:spcBef>
            </a:pPr>
            <a:endParaRPr lang="en-US" sz="1600" dirty="0"/>
          </a:p>
          <a:p>
            <a:pPr>
              <a:spcBef>
                <a:spcPts val="400"/>
              </a:spcBef>
            </a:pPr>
            <a:endParaRPr lang="en-US" sz="1600" dirty="0"/>
          </a:p>
          <a:p>
            <a:pPr>
              <a:spcBef>
                <a:spcPts val="400"/>
              </a:spcBef>
            </a:pPr>
            <a:endParaRPr lang="en-US" sz="1600" dirty="0"/>
          </a:p>
        </p:txBody>
      </p:sp>
    </p:spTree>
    <p:extLst>
      <p:ext uri="{BB962C8B-B14F-4D97-AF65-F5344CB8AC3E}">
        <p14:creationId xmlns:p14="http://schemas.microsoft.com/office/powerpoint/2010/main" val="3188013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2F2B9-7CE9-4D01-ACB8-70C8EBA7821A}"/>
              </a:ext>
            </a:extLst>
          </p:cNvPr>
          <p:cNvSpPr>
            <a:spLocks noGrp="1"/>
          </p:cNvSpPr>
          <p:nvPr>
            <p:ph type="ctrTitle"/>
          </p:nvPr>
        </p:nvSpPr>
        <p:spPr/>
        <p:txBody>
          <a:bodyPr/>
          <a:lstStyle/>
          <a:p>
            <a:r>
              <a:rPr lang="en-US" b="0" dirty="0"/>
              <a:t>Antibody Optimization</a:t>
            </a:r>
          </a:p>
        </p:txBody>
      </p:sp>
      <p:grpSp>
        <p:nvGrpSpPr>
          <p:cNvPr id="4" name="Group 3">
            <a:extLst>
              <a:ext uri="{FF2B5EF4-FFF2-40B4-BE49-F238E27FC236}">
                <a16:creationId xmlns:a16="http://schemas.microsoft.com/office/drawing/2014/main" id="{3F8BAF64-DB6B-41F9-A7AC-EB583DBFC44D}"/>
              </a:ext>
            </a:extLst>
          </p:cNvPr>
          <p:cNvGrpSpPr/>
          <p:nvPr/>
        </p:nvGrpSpPr>
        <p:grpSpPr>
          <a:xfrm>
            <a:off x="3986944" y="1715074"/>
            <a:ext cx="1170113" cy="1161212"/>
            <a:chOff x="4156042" y="3808266"/>
            <a:chExt cx="781510" cy="775565"/>
          </a:xfrm>
        </p:grpSpPr>
        <p:grpSp>
          <p:nvGrpSpPr>
            <p:cNvPr id="5" name="Group 4">
              <a:extLst>
                <a:ext uri="{FF2B5EF4-FFF2-40B4-BE49-F238E27FC236}">
                  <a16:creationId xmlns:a16="http://schemas.microsoft.com/office/drawing/2014/main" id="{554CA392-CF68-42BE-8AEF-C792BFDF58C1}"/>
                </a:ext>
              </a:extLst>
            </p:cNvPr>
            <p:cNvGrpSpPr/>
            <p:nvPr/>
          </p:nvGrpSpPr>
          <p:grpSpPr>
            <a:xfrm>
              <a:off x="4156042" y="3808266"/>
              <a:ext cx="748281" cy="775565"/>
              <a:chOff x="4156269" y="2484171"/>
              <a:chExt cx="748281" cy="775565"/>
            </a:xfrm>
          </p:grpSpPr>
          <p:grpSp>
            <p:nvGrpSpPr>
              <p:cNvPr id="7" name="Group 6">
                <a:extLst>
                  <a:ext uri="{FF2B5EF4-FFF2-40B4-BE49-F238E27FC236}">
                    <a16:creationId xmlns:a16="http://schemas.microsoft.com/office/drawing/2014/main" id="{05DFDB99-C7C9-4AC4-9CFC-389F0C1D3A9B}"/>
                  </a:ext>
                </a:extLst>
              </p:cNvPr>
              <p:cNvGrpSpPr/>
              <p:nvPr/>
            </p:nvGrpSpPr>
            <p:grpSpPr>
              <a:xfrm>
                <a:off x="4174004" y="2525870"/>
                <a:ext cx="730546" cy="733866"/>
                <a:chOff x="3283537" y="2816328"/>
                <a:chExt cx="1341123" cy="1347219"/>
              </a:xfrm>
            </p:grpSpPr>
            <p:pic>
              <p:nvPicPr>
                <p:cNvPr id="9" name="Picture 8" descr="A close up of a logo&#10;&#10;Description automatically generated">
                  <a:extLst>
                    <a:ext uri="{FF2B5EF4-FFF2-40B4-BE49-F238E27FC236}">
                      <a16:creationId xmlns:a16="http://schemas.microsoft.com/office/drawing/2014/main" id="{41967490-A668-4F7C-A184-1C3D229F0138}"/>
                    </a:ext>
                  </a:extLst>
                </p:cNvPr>
                <p:cNvPicPr>
                  <a:picLocks noChangeAspect="1"/>
                </p:cNvPicPr>
                <p:nvPr/>
              </p:nvPicPr>
              <p:blipFill>
                <a:blip r:embed="rId3"/>
                <a:stretch>
                  <a:fillRect/>
                </a:stretch>
              </p:blipFill>
              <p:spPr>
                <a:xfrm>
                  <a:off x="3283537" y="2816328"/>
                  <a:ext cx="1341123" cy="1347219"/>
                </a:xfrm>
                <a:prstGeom prst="rect">
                  <a:avLst/>
                </a:prstGeom>
              </p:spPr>
            </p:pic>
            <p:sp>
              <p:nvSpPr>
                <p:cNvPr id="10" name="Rectangle 9">
                  <a:extLst>
                    <a:ext uri="{FF2B5EF4-FFF2-40B4-BE49-F238E27FC236}">
                      <a16:creationId xmlns:a16="http://schemas.microsoft.com/office/drawing/2014/main" id="{1E44F037-5E72-46DF-8C74-905082F6FB44}"/>
                    </a:ext>
                  </a:extLst>
                </p:cNvPr>
                <p:cNvSpPr/>
                <p:nvPr/>
              </p:nvSpPr>
              <p:spPr>
                <a:xfrm>
                  <a:off x="4317558" y="3784821"/>
                  <a:ext cx="307102" cy="378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Isosceles Triangle 7">
                <a:extLst>
                  <a:ext uri="{FF2B5EF4-FFF2-40B4-BE49-F238E27FC236}">
                    <a16:creationId xmlns:a16="http://schemas.microsoft.com/office/drawing/2014/main" id="{F56B8E53-98FF-4A65-BFB4-A3391C043117}"/>
                  </a:ext>
                </a:extLst>
              </p:cNvPr>
              <p:cNvSpPr/>
              <p:nvPr/>
            </p:nvSpPr>
            <p:spPr>
              <a:xfrm rot="878943">
                <a:off x="4156269" y="2484171"/>
                <a:ext cx="151937" cy="130980"/>
              </a:xfrm>
              <a:prstGeom prst="triangle">
                <a:avLst/>
              </a:prstGeom>
              <a:solidFill>
                <a:srgbClr val="0C1FCF"/>
              </a:solidFill>
              <a:ln>
                <a:solidFill>
                  <a:srgbClr val="0C1F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Isosceles Triangle 5">
              <a:extLst>
                <a:ext uri="{FF2B5EF4-FFF2-40B4-BE49-F238E27FC236}">
                  <a16:creationId xmlns:a16="http://schemas.microsoft.com/office/drawing/2014/main" id="{24B7AF1E-300C-4824-B2E4-05EF5A57C4AD}"/>
                </a:ext>
              </a:extLst>
            </p:cNvPr>
            <p:cNvSpPr/>
            <p:nvPr/>
          </p:nvSpPr>
          <p:spPr>
            <a:xfrm rot="6251653">
              <a:off x="4796093" y="3839936"/>
              <a:ext cx="151937" cy="130980"/>
            </a:xfrm>
            <a:prstGeom prst="triangle">
              <a:avLst/>
            </a:prstGeom>
            <a:solidFill>
              <a:srgbClr val="0C1FCF"/>
            </a:solidFill>
            <a:ln>
              <a:solidFill>
                <a:srgbClr val="0C1F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Flowchart: Alternate Process 11">
            <a:extLst>
              <a:ext uri="{FF2B5EF4-FFF2-40B4-BE49-F238E27FC236}">
                <a16:creationId xmlns:a16="http://schemas.microsoft.com/office/drawing/2014/main" id="{C48F8AE2-2B7B-43DE-AE0D-9186EADD6793}"/>
              </a:ext>
            </a:extLst>
          </p:cNvPr>
          <p:cNvSpPr/>
          <p:nvPr/>
        </p:nvSpPr>
        <p:spPr>
          <a:xfrm>
            <a:off x="739140" y="1337622"/>
            <a:ext cx="2560320" cy="2212562"/>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2000" b="1" dirty="0">
                <a:solidFill>
                  <a:schemeClr val="tx1"/>
                </a:solidFill>
                <a:latin typeface="Arial" panose="020B0604020202020204" pitchFamily="34" charset="0"/>
                <a:cs typeface="Arial" panose="020B0604020202020204" pitchFamily="34" charset="0"/>
              </a:rPr>
              <a:t>Efficacy</a:t>
            </a:r>
          </a:p>
          <a:p>
            <a:pPr algn="r"/>
            <a:r>
              <a:rPr lang="en-US" sz="2000" dirty="0">
                <a:solidFill>
                  <a:srgbClr val="FF0000"/>
                </a:solidFill>
                <a:latin typeface="Arial" panose="020B0604020202020204" pitchFamily="34" charset="0"/>
                <a:cs typeface="Arial" panose="020B0604020202020204" pitchFamily="34" charset="0"/>
              </a:rPr>
              <a:t>Affinity</a:t>
            </a:r>
          </a:p>
          <a:p>
            <a:pPr algn="r"/>
            <a:r>
              <a:rPr lang="en-US" sz="2000" dirty="0">
                <a:solidFill>
                  <a:srgbClr val="FF0000"/>
                </a:solidFill>
                <a:latin typeface="Arial" panose="020B0604020202020204" pitchFamily="34" charset="0"/>
                <a:cs typeface="Arial" panose="020B0604020202020204" pitchFamily="34" charset="0"/>
              </a:rPr>
              <a:t>Specificity</a:t>
            </a:r>
          </a:p>
          <a:p>
            <a:pPr algn="r"/>
            <a:r>
              <a:rPr lang="en-US" sz="2000" dirty="0">
                <a:solidFill>
                  <a:schemeClr val="tx1"/>
                </a:solidFill>
                <a:latin typeface="Arial" panose="020B0604020202020204" pitchFamily="34" charset="0"/>
                <a:cs typeface="Arial" panose="020B0604020202020204" pitchFamily="34" charset="0"/>
              </a:rPr>
              <a:t>Immunogenicity</a:t>
            </a:r>
          </a:p>
          <a:p>
            <a:pPr algn="r"/>
            <a:r>
              <a:rPr lang="en-US" sz="2000" dirty="0">
                <a:solidFill>
                  <a:schemeClr val="tx1"/>
                </a:solidFill>
                <a:latin typeface="Arial" panose="020B0604020202020204" pitchFamily="34" charset="0"/>
                <a:cs typeface="Arial" panose="020B0604020202020204" pitchFamily="34" charset="0"/>
              </a:rPr>
              <a:t>Pharmacokinetics</a:t>
            </a:r>
          </a:p>
        </p:txBody>
      </p:sp>
      <p:sp>
        <p:nvSpPr>
          <p:cNvPr id="14" name="Flowchart: Alternate Process 13">
            <a:extLst>
              <a:ext uri="{FF2B5EF4-FFF2-40B4-BE49-F238E27FC236}">
                <a16:creationId xmlns:a16="http://schemas.microsoft.com/office/drawing/2014/main" id="{5C39318E-31A9-4E08-B0BA-B67995B6389A}"/>
              </a:ext>
            </a:extLst>
          </p:cNvPr>
          <p:cNvSpPr/>
          <p:nvPr/>
        </p:nvSpPr>
        <p:spPr>
          <a:xfrm>
            <a:off x="5844542" y="1337622"/>
            <a:ext cx="2560320" cy="2212562"/>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b="1" dirty="0">
                <a:solidFill>
                  <a:schemeClr val="tx1"/>
                </a:solidFill>
                <a:latin typeface="Arial" panose="020B0604020202020204" pitchFamily="34" charset="0"/>
                <a:cs typeface="Arial" panose="020B0604020202020204" pitchFamily="34" charset="0"/>
              </a:rPr>
              <a:t>Developability</a:t>
            </a:r>
          </a:p>
          <a:p>
            <a:r>
              <a:rPr lang="en-US" sz="2000" dirty="0">
                <a:solidFill>
                  <a:schemeClr val="tx1"/>
                </a:solidFill>
                <a:latin typeface="Arial" panose="020B0604020202020204" pitchFamily="34" charset="0"/>
                <a:cs typeface="Arial" panose="020B0604020202020204" pitchFamily="34" charset="0"/>
              </a:rPr>
              <a:t>Solubility</a:t>
            </a:r>
          </a:p>
          <a:p>
            <a:r>
              <a:rPr lang="en-US" sz="2000" dirty="0">
                <a:solidFill>
                  <a:schemeClr val="tx1"/>
                </a:solidFill>
                <a:latin typeface="Arial" panose="020B0604020202020204" pitchFamily="34" charset="0"/>
                <a:cs typeface="Arial" panose="020B0604020202020204" pitchFamily="34" charset="0"/>
              </a:rPr>
              <a:t>Thermal Stability</a:t>
            </a:r>
          </a:p>
          <a:p>
            <a:r>
              <a:rPr lang="en-US" sz="2000" dirty="0">
                <a:solidFill>
                  <a:schemeClr val="tx1"/>
                </a:solidFill>
                <a:latin typeface="Arial" panose="020B0604020202020204" pitchFamily="34" charset="0"/>
                <a:cs typeface="Arial" panose="020B0604020202020204" pitchFamily="34" charset="0"/>
              </a:rPr>
              <a:t>Chemical Stability</a:t>
            </a:r>
          </a:p>
          <a:p>
            <a:r>
              <a:rPr lang="en-US" sz="2000" dirty="0">
                <a:solidFill>
                  <a:schemeClr val="tx1"/>
                </a:solidFill>
                <a:latin typeface="Arial" panose="020B0604020202020204" pitchFamily="34" charset="0"/>
                <a:cs typeface="Arial" panose="020B0604020202020204" pitchFamily="34" charset="0"/>
              </a:rPr>
              <a:t>Aggregation</a:t>
            </a:r>
          </a:p>
          <a:p>
            <a:r>
              <a:rPr lang="en-US" sz="2000" dirty="0">
                <a:solidFill>
                  <a:schemeClr val="tx1"/>
                </a:solidFill>
                <a:latin typeface="Arial" panose="020B0604020202020204" pitchFamily="34" charset="0"/>
                <a:cs typeface="Arial" panose="020B0604020202020204" pitchFamily="34" charset="0"/>
              </a:rPr>
              <a:t>Self-interaction</a:t>
            </a:r>
          </a:p>
          <a:p>
            <a:pPr algn="ctr"/>
            <a:endParaRPr lang="en-US" sz="2000" dirty="0">
              <a:solidFill>
                <a:schemeClr val="tx1"/>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A4CA0FBF-1E3D-4956-8576-8E0665279D71}"/>
              </a:ext>
            </a:extLst>
          </p:cNvPr>
          <p:cNvSpPr txBox="1"/>
          <p:nvPr/>
        </p:nvSpPr>
        <p:spPr>
          <a:xfrm>
            <a:off x="2143125" y="4103517"/>
            <a:ext cx="4857750" cy="369332"/>
          </a:xfrm>
          <a:prstGeom prst="rect">
            <a:avLst/>
          </a:prstGeom>
          <a:noFill/>
          <a:ln w="28575">
            <a:noFill/>
          </a:ln>
        </p:spPr>
        <p:txBody>
          <a:bodyPr wrap="square" rtlCol="0">
            <a:spAutoFit/>
          </a:bodyPr>
          <a:lstStyle/>
          <a:p>
            <a:r>
              <a:rPr lang="en-US" sz="1800" dirty="0">
                <a:latin typeface="Arial" panose="020B0604020202020204" pitchFamily="34" charset="0"/>
                <a:cs typeface="Arial" panose="020B0604020202020204" pitchFamily="34" charset="0"/>
              </a:rPr>
              <a:t>Many of these properties are inversely related</a:t>
            </a:r>
          </a:p>
        </p:txBody>
      </p:sp>
    </p:spTree>
    <p:extLst>
      <p:ext uri="{BB962C8B-B14F-4D97-AF65-F5344CB8AC3E}">
        <p14:creationId xmlns:p14="http://schemas.microsoft.com/office/powerpoint/2010/main" val="2007918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F9CF-C829-4A47-9EA7-CCCBCDF49B35}"/>
              </a:ext>
            </a:extLst>
          </p:cNvPr>
          <p:cNvSpPr>
            <a:spLocks noGrp="1"/>
          </p:cNvSpPr>
          <p:nvPr>
            <p:ph type="ctrTitle"/>
          </p:nvPr>
        </p:nvSpPr>
        <p:spPr/>
        <p:txBody>
          <a:bodyPr/>
          <a:lstStyle/>
          <a:p>
            <a:r>
              <a:rPr lang="en-US" b="0" dirty="0"/>
              <a:t>Antibody Property Tradeoffs</a:t>
            </a:r>
          </a:p>
        </p:txBody>
      </p:sp>
      <p:grpSp>
        <p:nvGrpSpPr>
          <p:cNvPr id="26" name="Group 25">
            <a:extLst>
              <a:ext uri="{FF2B5EF4-FFF2-40B4-BE49-F238E27FC236}">
                <a16:creationId xmlns:a16="http://schemas.microsoft.com/office/drawing/2014/main" id="{DC9DEF08-D8C0-4739-A5C5-E028602DFD41}"/>
              </a:ext>
            </a:extLst>
          </p:cNvPr>
          <p:cNvGrpSpPr/>
          <p:nvPr/>
        </p:nvGrpSpPr>
        <p:grpSpPr>
          <a:xfrm>
            <a:off x="7345237" y="2101338"/>
            <a:ext cx="1170113" cy="1161212"/>
            <a:chOff x="4156042" y="3808266"/>
            <a:chExt cx="781510" cy="775565"/>
          </a:xfrm>
        </p:grpSpPr>
        <p:grpSp>
          <p:nvGrpSpPr>
            <p:cNvPr id="27" name="Group 26">
              <a:extLst>
                <a:ext uri="{FF2B5EF4-FFF2-40B4-BE49-F238E27FC236}">
                  <a16:creationId xmlns:a16="http://schemas.microsoft.com/office/drawing/2014/main" id="{16743A58-644A-4FF4-995B-6B64B7BAFD4B}"/>
                </a:ext>
              </a:extLst>
            </p:cNvPr>
            <p:cNvGrpSpPr/>
            <p:nvPr/>
          </p:nvGrpSpPr>
          <p:grpSpPr>
            <a:xfrm>
              <a:off x="4156042" y="3808266"/>
              <a:ext cx="748281" cy="775565"/>
              <a:chOff x="4156269" y="2484171"/>
              <a:chExt cx="748281" cy="775565"/>
            </a:xfrm>
          </p:grpSpPr>
          <p:grpSp>
            <p:nvGrpSpPr>
              <p:cNvPr id="29" name="Group 28">
                <a:extLst>
                  <a:ext uri="{FF2B5EF4-FFF2-40B4-BE49-F238E27FC236}">
                    <a16:creationId xmlns:a16="http://schemas.microsoft.com/office/drawing/2014/main" id="{0A1D797C-191B-423A-A5E9-B2C8B3918F29}"/>
                  </a:ext>
                </a:extLst>
              </p:cNvPr>
              <p:cNvGrpSpPr/>
              <p:nvPr/>
            </p:nvGrpSpPr>
            <p:grpSpPr>
              <a:xfrm>
                <a:off x="4174004" y="2525870"/>
                <a:ext cx="730546" cy="733866"/>
                <a:chOff x="3283537" y="2816328"/>
                <a:chExt cx="1341123" cy="1347219"/>
              </a:xfrm>
            </p:grpSpPr>
            <p:pic>
              <p:nvPicPr>
                <p:cNvPr id="31" name="Picture 30" descr="A close up of a logo&#10;&#10;Description automatically generated">
                  <a:extLst>
                    <a:ext uri="{FF2B5EF4-FFF2-40B4-BE49-F238E27FC236}">
                      <a16:creationId xmlns:a16="http://schemas.microsoft.com/office/drawing/2014/main" id="{D68B059D-9856-4C82-BA64-7B65E93EB47F}"/>
                    </a:ext>
                  </a:extLst>
                </p:cNvPr>
                <p:cNvPicPr>
                  <a:picLocks noChangeAspect="1"/>
                </p:cNvPicPr>
                <p:nvPr/>
              </p:nvPicPr>
              <p:blipFill>
                <a:blip r:embed="rId3"/>
                <a:stretch>
                  <a:fillRect/>
                </a:stretch>
              </p:blipFill>
              <p:spPr>
                <a:xfrm>
                  <a:off x="3283537" y="2816328"/>
                  <a:ext cx="1341123" cy="1347219"/>
                </a:xfrm>
                <a:prstGeom prst="rect">
                  <a:avLst/>
                </a:prstGeom>
              </p:spPr>
            </p:pic>
            <p:sp>
              <p:nvSpPr>
                <p:cNvPr id="32" name="Rectangle 31">
                  <a:extLst>
                    <a:ext uri="{FF2B5EF4-FFF2-40B4-BE49-F238E27FC236}">
                      <a16:creationId xmlns:a16="http://schemas.microsoft.com/office/drawing/2014/main" id="{16C05C9D-2E77-4D29-BB04-EB0C84FDDE6A}"/>
                    </a:ext>
                  </a:extLst>
                </p:cNvPr>
                <p:cNvSpPr/>
                <p:nvPr/>
              </p:nvSpPr>
              <p:spPr>
                <a:xfrm>
                  <a:off x="4317558" y="3784821"/>
                  <a:ext cx="307102" cy="378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Isosceles Triangle 29">
                <a:extLst>
                  <a:ext uri="{FF2B5EF4-FFF2-40B4-BE49-F238E27FC236}">
                    <a16:creationId xmlns:a16="http://schemas.microsoft.com/office/drawing/2014/main" id="{47420BCD-4B76-42F0-84FF-CA28F22E1993}"/>
                  </a:ext>
                </a:extLst>
              </p:cNvPr>
              <p:cNvSpPr/>
              <p:nvPr/>
            </p:nvSpPr>
            <p:spPr>
              <a:xfrm rot="878943">
                <a:off x="4156269" y="2484171"/>
                <a:ext cx="151937" cy="130980"/>
              </a:xfrm>
              <a:prstGeom prst="triangle">
                <a:avLst/>
              </a:prstGeom>
              <a:solidFill>
                <a:srgbClr val="0C1FCF"/>
              </a:solidFill>
              <a:ln>
                <a:solidFill>
                  <a:srgbClr val="0C1F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Isosceles Triangle 27">
              <a:extLst>
                <a:ext uri="{FF2B5EF4-FFF2-40B4-BE49-F238E27FC236}">
                  <a16:creationId xmlns:a16="http://schemas.microsoft.com/office/drawing/2014/main" id="{FA490BEB-88AC-4B3A-9691-7612A8ADB1CC}"/>
                </a:ext>
              </a:extLst>
            </p:cNvPr>
            <p:cNvSpPr/>
            <p:nvPr/>
          </p:nvSpPr>
          <p:spPr>
            <a:xfrm rot="6251653">
              <a:off x="4796093" y="3839936"/>
              <a:ext cx="151937" cy="130980"/>
            </a:xfrm>
            <a:prstGeom prst="triangle">
              <a:avLst/>
            </a:prstGeom>
            <a:solidFill>
              <a:srgbClr val="0C1FCF"/>
            </a:solidFill>
            <a:ln>
              <a:solidFill>
                <a:srgbClr val="0C1F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3" name="TextBox 32">
            <a:extLst>
              <a:ext uri="{FF2B5EF4-FFF2-40B4-BE49-F238E27FC236}">
                <a16:creationId xmlns:a16="http://schemas.microsoft.com/office/drawing/2014/main" id="{743049D9-034E-4F8D-8339-16C950752D87}"/>
              </a:ext>
            </a:extLst>
          </p:cNvPr>
          <p:cNvSpPr txBox="1"/>
          <p:nvPr/>
        </p:nvSpPr>
        <p:spPr>
          <a:xfrm>
            <a:off x="3601229" y="1525844"/>
            <a:ext cx="1214611" cy="430887"/>
          </a:xfrm>
          <a:prstGeom prst="rect">
            <a:avLst/>
          </a:prstGeom>
          <a:noFill/>
        </p:spPr>
        <p:txBody>
          <a:bodyPr wrap="square" rtlCol="0">
            <a:spAutoFit/>
          </a:bodyPr>
          <a:lstStyle/>
          <a:p>
            <a:r>
              <a:rPr lang="en-US" sz="2200" b="1" dirty="0">
                <a:latin typeface="Arial" panose="020B0604020202020204" pitchFamily="34" charset="0"/>
                <a:cs typeface="Arial" panose="020B0604020202020204" pitchFamily="34" charset="0"/>
              </a:rPr>
              <a:t>Affinity</a:t>
            </a:r>
          </a:p>
        </p:txBody>
      </p:sp>
      <p:sp>
        <p:nvSpPr>
          <p:cNvPr id="35" name="TextBox 34">
            <a:extLst>
              <a:ext uri="{FF2B5EF4-FFF2-40B4-BE49-F238E27FC236}">
                <a16:creationId xmlns:a16="http://schemas.microsoft.com/office/drawing/2014/main" id="{F9187A91-D1FF-4544-9D7F-651D82C602AF}"/>
              </a:ext>
            </a:extLst>
          </p:cNvPr>
          <p:cNvSpPr txBox="1"/>
          <p:nvPr/>
        </p:nvSpPr>
        <p:spPr>
          <a:xfrm>
            <a:off x="5228273" y="1525844"/>
            <a:ext cx="1590588" cy="430887"/>
          </a:xfrm>
          <a:prstGeom prst="rect">
            <a:avLst/>
          </a:prstGeom>
          <a:noFill/>
        </p:spPr>
        <p:txBody>
          <a:bodyPr wrap="square" rtlCol="0">
            <a:spAutoFit/>
          </a:bodyPr>
          <a:lstStyle/>
          <a:p>
            <a:r>
              <a:rPr lang="en-US" sz="2200" b="1" dirty="0">
                <a:latin typeface="Arial" panose="020B0604020202020204" pitchFamily="34" charset="0"/>
                <a:cs typeface="Arial" panose="020B0604020202020204" pitchFamily="34" charset="0"/>
              </a:rPr>
              <a:t>Specificity</a:t>
            </a:r>
          </a:p>
        </p:txBody>
      </p:sp>
      <p:sp>
        <p:nvSpPr>
          <p:cNvPr id="37" name="TextBox 36">
            <a:extLst>
              <a:ext uri="{FF2B5EF4-FFF2-40B4-BE49-F238E27FC236}">
                <a16:creationId xmlns:a16="http://schemas.microsoft.com/office/drawing/2014/main" id="{7B30209B-57FA-409D-99D1-EDDE2A137EB8}"/>
              </a:ext>
            </a:extLst>
          </p:cNvPr>
          <p:cNvSpPr txBox="1"/>
          <p:nvPr/>
        </p:nvSpPr>
        <p:spPr>
          <a:xfrm>
            <a:off x="1142285" y="1187290"/>
            <a:ext cx="2209668" cy="769441"/>
          </a:xfrm>
          <a:prstGeom prst="rect">
            <a:avLst/>
          </a:prstGeom>
          <a:noFill/>
        </p:spPr>
        <p:txBody>
          <a:bodyPr wrap="square" rtlCol="0">
            <a:spAutoFit/>
          </a:bodyPr>
          <a:lstStyle/>
          <a:p>
            <a:r>
              <a:rPr lang="en-US" sz="2200" b="1" dirty="0">
                <a:latin typeface="Arial" panose="020B0604020202020204" pitchFamily="34" charset="0"/>
                <a:cs typeface="Arial" panose="020B0604020202020204" pitchFamily="34" charset="0"/>
              </a:rPr>
              <a:t>Binding Interaction</a:t>
            </a:r>
          </a:p>
        </p:txBody>
      </p:sp>
      <p:sp>
        <p:nvSpPr>
          <p:cNvPr id="39" name="Flowchart: Alternate Process 38">
            <a:extLst>
              <a:ext uri="{FF2B5EF4-FFF2-40B4-BE49-F238E27FC236}">
                <a16:creationId xmlns:a16="http://schemas.microsoft.com/office/drawing/2014/main" id="{64703BE3-B787-477A-930E-51C08954B0AF}"/>
              </a:ext>
            </a:extLst>
          </p:cNvPr>
          <p:cNvSpPr/>
          <p:nvPr/>
        </p:nvSpPr>
        <p:spPr>
          <a:xfrm>
            <a:off x="1142285" y="2065508"/>
            <a:ext cx="5676576" cy="536722"/>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Arial" panose="020B0604020202020204" pitchFamily="34" charset="0"/>
                <a:cs typeface="Arial" panose="020B0604020202020204" pitchFamily="34" charset="0"/>
              </a:rPr>
              <a:t>Charged</a:t>
            </a:r>
          </a:p>
        </p:txBody>
      </p:sp>
      <p:sp>
        <p:nvSpPr>
          <p:cNvPr id="41" name="Flowchart: Alternate Process 40">
            <a:extLst>
              <a:ext uri="{FF2B5EF4-FFF2-40B4-BE49-F238E27FC236}">
                <a16:creationId xmlns:a16="http://schemas.microsoft.com/office/drawing/2014/main" id="{1E791ACF-7A20-4A1E-8DFF-4BCFA4D2E57F}"/>
              </a:ext>
            </a:extLst>
          </p:cNvPr>
          <p:cNvSpPr/>
          <p:nvPr/>
        </p:nvSpPr>
        <p:spPr>
          <a:xfrm>
            <a:off x="1142285" y="2803150"/>
            <a:ext cx="5676576" cy="536722"/>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Arial" panose="020B0604020202020204" pitchFamily="34" charset="0"/>
                <a:cs typeface="Arial" panose="020B0604020202020204" pitchFamily="34" charset="0"/>
              </a:rPr>
              <a:t>Hydrophobic</a:t>
            </a:r>
          </a:p>
        </p:txBody>
      </p:sp>
      <p:sp>
        <p:nvSpPr>
          <p:cNvPr id="43" name="Flowchart: Alternate Process 42">
            <a:extLst>
              <a:ext uri="{FF2B5EF4-FFF2-40B4-BE49-F238E27FC236}">
                <a16:creationId xmlns:a16="http://schemas.microsoft.com/office/drawing/2014/main" id="{2BD26412-6B65-4898-869D-13B4E3137147}"/>
              </a:ext>
            </a:extLst>
          </p:cNvPr>
          <p:cNvSpPr/>
          <p:nvPr/>
        </p:nvSpPr>
        <p:spPr>
          <a:xfrm>
            <a:off x="1142285" y="3534605"/>
            <a:ext cx="5676576" cy="536722"/>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Arial" panose="020B0604020202020204" pitchFamily="34" charset="0"/>
                <a:cs typeface="Arial" panose="020B0604020202020204" pitchFamily="34" charset="0"/>
              </a:rPr>
              <a:t>Flexible</a:t>
            </a:r>
          </a:p>
        </p:txBody>
      </p:sp>
      <p:sp>
        <p:nvSpPr>
          <p:cNvPr id="45" name="Arrow: Up 44">
            <a:extLst>
              <a:ext uri="{FF2B5EF4-FFF2-40B4-BE49-F238E27FC236}">
                <a16:creationId xmlns:a16="http://schemas.microsoft.com/office/drawing/2014/main" id="{B68853F2-A37E-42EA-8389-EDC3BC35ABDF}"/>
              </a:ext>
            </a:extLst>
          </p:cNvPr>
          <p:cNvSpPr/>
          <p:nvPr/>
        </p:nvSpPr>
        <p:spPr>
          <a:xfrm>
            <a:off x="4005534" y="2116785"/>
            <a:ext cx="277236" cy="414593"/>
          </a:xfrm>
          <a:prstGeom prst="upArrow">
            <a:avLst>
              <a:gd name="adj1" fmla="val 39006"/>
              <a:gd name="adj2" fmla="val 64286"/>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row: Up 48">
            <a:extLst>
              <a:ext uri="{FF2B5EF4-FFF2-40B4-BE49-F238E27FC236}">
                <a16:creationId xmlns:a16="http://schemas.microsoft.com/office/drawing/2014/main" id="{BC599331-ADFE-490C-A8B2-6B8994475C05}"/>
              </a:ext>
            </a:extLst>
          </p:cNvPr>
          <p:cNvSpPr/>
          <p:nvPr/>
        </p:nvSpPr>
        <p:spPr>
          <a:xfrm rot="10800000">
            <a:off x="5816369" y="2114477"/>
            <a:ext cx="277236" cy="414593"/>
          </a:xfrm>
          <a:prstGeom prst="upArrow">
            <a:avLst>
              <a:gd name="adj1" fmla="val 39006"/>
              <a:gd name="adj2" fmla="val 6428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Up 50">
            <a:extLst>
              <a:ext uri="{FF2B5EF4-FFF2-40B4-BE49-F238E27FC236}">
                <a16:creationId xmlns:a16="http://schemas.microsoft.com/office/drawing/2014/main" id="{3F99A840-8499-49F7-BD63-4A222B03BECD}"/>
              </a:ext>
            </a:extLst>
          </p:cNvPr>
          <p:cNvSpPr/>
          <p:nvPr/>
        </p:nvSpPr>
        <p:spPr>
          <a:xfrm>
            <a:off x="4005534" y="2864214"/>
            <a:ext cx="277236" cy="414593"/>
          </a:xfrm>
          <a:prstGeom prst="upArrow">
            <a:avLst>
              <a:gd name="adj1" fmla="val 39006"/>
              <a:gd name="adj2" fmla="val 64286"/>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row: Up 52">
            <a:extLst>
              <a:ext uri="{FF2B5EF4-FFF2-40B4-BE49-F238E27FC236}">
                <a16:creationId xmlns:a16="http://schemas.microsoft.com/office/drawing/2014/main" id="{39472F3C-F683-4BAD-B2E0-9401397D89DC}"/>
              </a:ext>
            </a:extLst>
          </p:cNvPr>
          <p:cNvSpPr/>
          <p:nvPr/>
        </p:nvSpPr>
        <p:spPr>
          <a:xfrm>
            <a:off x="4005534" y="3595669"/>
            <a:ext cx="277236" cy="414593"/>
          </a:xfrm>
          <a:prstGeom prst="upArrow">
            <a:avLst>
              <a:gd name="adj1" fmla="val 39006"/>
              <a:gd name="adj2" fmla="val 64286"/>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row: Up 54">
            <a:extLst>
              <a:ext uri="{FF2B5EF4-FFF2-40B4-BE49-F238E27FC236}">
                <a16:creationId xmlns:a16="http://schemas.microsoft.com/office/drawing/2014/main" id="{B2D79C53-7201-4DBC-8FC2-4BE81C4B4959}"/>
              </a:ext>
            </a:extLst>
          </p:cNvPr>
          <p:cNvSpPr/>
          <p:nvPr/>
        </p:nvSpPr>
        <p:spPr>
          <a:xfrm rot="10800000">
            <a:off x="5816369" y="2868818"/>
            <a:ext cx="277236" cy="414593"/>
          </a:xfrm>
          <a:prstGeom prst="upArrow">
            <a:avLst>
              <a:gd name="adj1" fmla="val 39006"/>
              <a:gd name="adj2" fmla="val 6428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Arrow: Up 56">
            <a:extLst>
              <a:ext uri="{FF2B5EF4-FFF2-40B4-BE49-F238E27FC236}">
                <a16:creationId xmlns:a16="http://schemas.microsoft.com/office/drawing/2014/main" id="{D423DE54-BC40-430E-BCAA-47F82A1795BB}"/>
              </a:ext>
            </a:extLst>
          </p:cNvPr>
          <p:cNvSpPr/>
          <p:nvPr/>
        </p:nvSpPr>
        <p:spPr>
          <a:xfrm rot="10800000">
            <a:off x="5816369" y="3595668"/>
            <a:ext cx="277236" cy="414593"/>
          </a:xfrm>
          <a:prstGeom prst="upArrow">
            <a:avLst>
              <a:gd name="adj1" fmla="val 39006"/>
              <a:gd name="adj2" fmla="val 6428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4821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P spid="43" grpId="0" animBg="1"/>
      <p:bldP spid="45" grpId="0" animBg="1"/>
      <p:bldP spid="49" grpId="0" animBg="1"/>
      <p:bldP spid="51" grpId="0" animBg="1"/>
      <p:bldP spid="53" grpId="0" animBg="1"/>
      <p:bldP spid="55" grpId="0" animBg="1"/>
      <p:bldP spid="5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EF9C8-BFAD-4ED9-8524-EF81A6393533}"/>
              </a:ext>
            </a:extLst>
          </p:cNvPr>
          <p:cNvSpPr>
            <a:spLocks noGrp="1"/>
          </p:cNvSpPr>
          <p:nvPr>
            <p:ph type="ctrTitle"/>
          </p:nvPr>
        </p:nvSpPr>
        <p:spPr/>
        <p:txBody>
          <a:bodyPr/>
          <a:lstStyle/>
          <a:p>
            <a:r>
              <a:rPr lang="en-US" b="0" dirty="0"/>
              <a:t>Standard Optimization</a:t>
            </a:r>
          </a:p>
        </p:txBody>
      </p:sp>
      <p:grpSp>
        <p:nvGrpSpPr>
          <p:cNvPr id="54" name="Group 53">
            <a:extLst>
              <a:ext uri="{FF2B5EF4-FFF2-40B4-BE49-F238E27FC236}">
                <a16:creationId xmlns:a16="http://schemas.microsoft.com/office/drawing/2014/main" id="{06F1167E-9ABD-4748-9266-793366CC4B22}"/>
              </a:ext>
            </a:extLst>
          </p:cNvPr>
          <p:cNvGrpSpPr/>
          <p:nvPr/>
        </p:nvGrpSpPr>
        <p:grpSpPr>
          <a:xfrm>
            <a:off x="373708" y="2054849"/>
            <a:ext cx="1087337" cy="1079061"/>
            <a:chOff x="4156042" y="3808266"/>
            <a:chExt cx="781514" cy="775565"/>
          </a:xfrm>
        </p:grpSpPr>
        <p:grpSp>
          <p:nvGrpSpPr>
            <p:cNvPr id="55" name="Group 54">
              <a:extLst>
                <a:ext uri="{FF2B5EF4-FFF2-40B4-BE49-F238E27FC236}">
                  <a16:creationId xmlns:a16="http://schemas.microsoft.com/office/drawing/2014/main" id="{27BA513C-94B8-4048-997B-48233EA9314C}"/>
                </a:ext>
              </a:extLst>
            </p:cNvPr>
            <p:cNvGrpSpPr/>
            <p:nvPr/>
          </p:nvGrpSpPr>
          <p:grpSpPr>
            <a:xfrm>
              <a:off x="4156042" y="3808266"/>
              <a:ext cx="748281" cy="775565"/>
              <a:chOff x="4156269" y="2484171"/>
              <a:chExt cx="748281" cy="775565"/>
            </a:xfrm>
          </p:grpSpPr>
          <p:grpSp>
            <p:nvGrpSpPr>
              <p:cNvPr id="57" name="Group 56">
                <a:extLst>
                  <a:ext uri="{FF2B5EF4-FFF2-40B4-BE49-F238E27FC236}">
                    <a16:creationId xmlns:a16="http://schemas.microsoft.com/office/drawing/2014/main" id="{7425A631-365F-4D97-A2A9-3BEAE1385412}"/>
                  </a:ext>
                </a:extLst>
              </p:cNvPr>
              <p:cNvGrpSpPr/>
              <p:nvPr/>
            </p:nvGrpSpPr>
            <p:grpSpPr>
              <a:xfrm>
                <a:off x="4174004" y="2525870"/>
                <a:ext cx="730546" cy="733866"/>
                <a:chOff x="3283537" y="2816328"/>
                <a:chExt cx="1341123" cy="1347219"/>
              </a:xfrm>
            </p:grpSpPr>
            <p:pic>
              <p:nvPicPr>
                <p:cNvPr id="59" name="Picture 58" descr="A close up of a logo&#10;&#10;Description automatically generated">
                  <a:extLst>
                    <a:ext uri="{FF2B5EF4-FFF2-40B4-BE49-F238E27FC236}">
                      <a16:creationId xmlns:a16="http://schemas.microsoft.com/office/drawing/2014/main" id="{8C0BE47D-DC7F-442C-9D58-3604B88E66B3}"/>
                    </a:ext>
                  </a:extLst>
                </p:cNvPr>
                <p:cNvPicPr>
                  <a:picLocks noChangeAspect="1"/>
                </p:cNvPicPr>
                <p:nvPr/>
              </p:nvPicPr>
              <p:blipFill>
                <a:blip r:embed="rId3"/>
                <a:stretch>
                  <a:fillRect/>
                </a:stretch>
              </p:blipFill>
              <p:spPr>
                <a:xfrm>
                  <a:off x="3283537" y="2816328"/>
                  <a:ext cx="1341123" cy="1347219"/>
                </a:xfrm>
                <a:prstGeom prst="rect">
                  <a:avLst/>
                </a:prstGeom>
              </p:spPr>
            </p:pic>
            <p:sp>
              <p:nvSpPr>
                <p:cNvPr id="60" name="Rectangle 59">
                  <a:extLst>
                    <a:ext uri="{FF2B5EF4-FFF2-40B4-BE49-F238E27FC236}">
                      <a16:creationId xmlns:a16="http://schemas.microsoft.com/office/drawing/2014/main" id="{5A455A8B-B194-4EA5-B6CF-9986FDD22E62}"/>
                    </a:ext>
                  </a:extLst>
                </p:cNvPr>
                <p:cNvSpPr/>
                <p:nvPr/>
              </p:nvSpPr>
              <p:spPr>
                <a:xfrm>
                  <a:off x="4317558" y="3784821"/>
                  <a:ext cx="307102" cy="378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Isosceles Triangle 57">
                <a:extLst>
                  <a:ext uri="{FF2B5EF4-FFF2-40B4-BE49-F238E27FC236}">
                    <a16:creationId xmlns:a16="http://schemas.microsoft.com/office/drawing/2014/main" id="{6A552366-A717-4784-B920-9A79952227F9}"/>
                  </a:ext>
                </a:extLst>
              </p:cNvPr>
              <p:cNvSpPr/>
              <p:nvPr/>
            </p:nvSpPr>
            <p:spPr>
              <a:xfrm rot="878943">
                <a:off x="4156269" y="2484171"/>
                <a:ext cx="151937" cy="130980"/>
              </a:xfrm>
              <a:prstGeom prst="triangle">
                <a:avLst/>
              </a:prstGeom>
              <a:solidFill>
                <a:srgbClr val="0C1FCF"/>
              </a:solidFill>
              <a:ln>
                <a:solidFill>
                  <a:srgbClr val="0C1F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6" name="Isosceles Triangle 55">
              <a:extLst>
                <a:ext uri="{FF2B5EF4-FFF2-40B4-BE49-F238E27FC236}">
                  <a16:creationId xmlns:a16="http://schemas.microsoft.com/office/drawing/2014/main" id="{CECF45A3-1856-4E57-9271-82946FFD9046}"/>
                </a:ext>
              </a:extLst>
            </p:cNvPr>
            <p:cNvSpPr/>
            <p:nvPr/>
          </p:nvSpPr>
          <p:spPr>
            <a:xfrm rot="6251653">
              <a:off x="4796097" y="3839936"/>
              <a:ext cx="151937" cy="130980"/>
            </a:xfrm>
            <a:prstGeom prst="triangle">
              <a:avLst/>
            </a:prstGeom>
            <a:solidFill>
              <a:srgbClr val="0C1FCF"/>
            </a:solidFill>
            <a:ln>
              <a:solidFill>
                <a:srgbClr val="0C1F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5" name="Group 224">
            <a:extLst>
              <a:ext uri="{FF2B5EF4-FFF2-40B4-BE49-F238E27FC236}">
                <a16:creationId xmlns:a16="http://schemas.microsoft.com/office/drawing/2014/main" id="{D8112DCB-ADBD-4DA2-B2A3-4AB681329109}"/>
              </a:ext>
            </a:extLst>
          </p:cNvPr>
          <p:cNvGrpSpPr/>
          <p:nvPr/>
        </p:nvGrpSpPr>
        <p:grpSpPr>
          <a:xfrm>
            <a:off x="2420335" y="1755353"/>
            <a:ext cx="1873841" cy="1825318"/>
            <a:chOff x="2451135" y="1596224"/>
            <a:chExt cx="2088628" cy="2034543"/>
          </a:xfrm>
        </p:grpSpPr>
        <p:grpSp>
          <p:nvGrpSpPr>
            <p:cNvPr id="42" name="Group 41">
              <a:extLst>
                <a:ext uri="{FF2B5EF4-FFF2-40B4-BE49-F238E27FC236}">
                  <a16:creationId xmlns:a16="http://schemas.microsoft.com/office/drawing/2014/main" id="{AC86694F-1474-4C0C-A75B-E44F36634E16}"/>
                </a:ext>
              </a:extLst>
            </p:cNvPr>
            <p:cNvGrpSpPr/>
            <p:nvPr/>
          </p:nvGrpSpPr>
          <p:grpSpPr>
            <a:xfrm>
              <a:off x="2565190" y="2825098"/>
              <a:ext cx="643849" cy="643901"/>
              <a:chOff x="1429144" y="1422399"/>
              <a:chExt cx="892765" cy="892837"/>
            </a:xfrm>
          </p:grpSpPr>
          <p:grpSp>
            <p:nvGrpSpPr>
              <p:cNvPr id="43" name="Group 42">
                <a:extLst>
                  <a:ext uri="{FF2B5EF4-FFF2-40B4-BE49-F238E27FC236}">
                    <a16:creationId xmlns:a16="http://schemas.microsoft.com/office/drawing/2014/main" id="{38CD9311-8C43-44C1-A0C6-B7BE9E0A4B8E}"/>
                  </a:ext>
                </a:extLst>
              </p:cNvPr>
              <p:cNvGrpSpPr/>
              <p:nvPr/>
            </p:nvGrpSpPr>
            <p:grpSpPr>
              <a:xfrm rot="14266841">
                <a:off x="1430804" y="1561769"/>
                <a:ext cx="730546" cy="733866"/>
                <a:chOff x="3283537" y="2816328"/>
                <a:chExt cx="1341123" cy="1347219"/>
              </a:xfrm>
            </p:grpSpPr>
            <p:pic>
              <p:nvPicPr>
                <p:cNvPr id="52" name="Picture 51" descr="A close up of a logo&#10;&#10;Description automatically generated">
                  <a:extLst>
                    <a:ext uri="{FF2B5EF4-FFF2-40B4-BE49-F238E27FC236}">
                      <a16:creationId xmlns:a16="http://schemas.microsoft.com/office/drawing/2014/main" id="{806AF5D3-FC12-4F2F-A96F-047D9DD13618}"/>
                    </a:ext>
                  </a:extLst>
                </p:cNvPr>
                <p:cNvPicPr>
                  <a:picLocks noChangeAspect="1"/>
                </p:cNvPicPr>
                <p:nvPr/>
              </p:nvPicPr>
              <p:blipFill>
                <a:blip r:embed="rId3"/>
                <a:stretch>
                  <a:fillRect/>
                </a:stretch>
              </p:blipFill>
              <p:spPr>
                <a:xfrm>
                  <a:off x="3283537" y="2816328"/>
                  <a:ext cx="1341123" cy="1347219"/>
                </a:xfrm>
                <a:prstGeom prst="rect">
                  <a:avLst/>
                </a:prstGeom>
              </p:spPr>
            </p:pic>
            <p:sp>
              <p:nvSpPr>
                <p:cNvPr id="53" name="Rectangle 52">
                  <a:extLst>
                    <a:ext uri="{FF2B5EF4-FFF2-40B4-BE49-F238E27FC236}">
                      <a16:creationId xmlns:a16="http://schemas.microsoft.com/office/drawing/2014/main" id="{2C419072-48E1-49C3-866E-2C16144A9486}"/>
                    </a:ext>
                  </a:extLst>
                </p:cNvPr>
                <p:cNvSpPr/>
                <p:nvPr/>
              </p:nvSpPr>
              <p:spPr>
                <a:xfrm>
                  <a:off x="4317558" y="3784821"/>
                  <a:ext cx="307102" cy="378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D757A3F1-B18E-4512-9320-D7B933C1F8A0}"/>
                  </a:ext>
                </a:extLst>
              </p:cNvPr>
              <p:cNvGrpSpPr/>
              <p:nvPr/>
            </p:nvGrpSpPr>
            <p:grpSpPr>
              <a:xfrm rot="7673010">
                <a:off x="1589703" y="1583030"/>
                <a:ext cx="730546" cy="733866"/>
                <a:chOff x="3283537" y="2816328"/>
                <a:chExt cx="1341123" cy="1347219"/>
              </a:xfrm>
            </p:grpSpPr>
            <p:pic>
              <p:nvPicPr>
                <p:cNvPr id="50" name="Picture 49" descr="A close up of a logo&#10;&#10;Description automatically generated">
                  <a:extLst>
                    <a:ext uri="{FF2B5EF4-FFF2-40B4-BE49-F238E27FC236}">
                      <a16:creationId xmlns:a16="http://schemas.microsoft.com/office/drawing/2014/main" id="{43725EB6-3E39-4540-8126-4DA35DB951D9}"/>
                    </a:ext>
                  </a:extLst>
                </p:cNvPr>
                <p:cNvPicPr>
                  <a:picLocks noChangeAspect="1"/>
                </p:cNvPicPr>
                <p:nvPr/>
              </p:nvPicPr>
              <p:blipFill>
                <a:blip r:embed="rId3"/>
                <a:stretch>
                  <a:fillRect/>
                </a:stretch>
              </p:blipFill>
              <p:spPr>
                <a:xfrm>
                  <a:off x="3283537" y="2816328"/>
                  <a:ext cx="1341123" cy="1347219"/>
                </a:xfrm>
                <a:prstGeom prst="rect">
                  <a:avLst/>
                </a:prstGeom>
              </p:spPr>
            </p:pic>
            <p:sp>
              <p:nvSpPr>
                <p:cNvPr id="51" name="Rectangle 50">
                  <a:extLst>
                    <a:ext uri="{FF2B5EF4-FFF2-40B4-BE49-F238E27FC236}">
                      <a16:creationId xmlns:a16="http://schemas.microsoft.com/office/drawing/2014/main" id="{60741960-FB42-4550-BFD2-0AD63EB71368}"/>
                    </a:ext>
                  </a:extLst>
                </p:cNvPr>
                <p:cNvSpPr/>
                <p:nvPr/>
              </p:nvSpPr>
              <p:spPr>
                <a:xfrm>
                  <a:off x="4317558" y="3784821"/>
                  <a:ext cx="307102" cy="378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6E91513A-5AA8-47A8-B6EA-1688A194EE9A}"/>
                  </a:ext>
                </a:extLst>
              </p:cNvPr>
              <p:cNvGrpSpPr/>
              <p:nvPr/>
            </p:nvGrpSpPr>
            <p:grpSpPr>
              <a:xfrm>
                <a:off x="1509734" y="1422399"/>
                <a:ext cx="730546" cy="733866"/>
                <a:chOff x="3283537" y="2816328"/>
                <a:chExt cx="1341123" cy="1347219"/>
              </a:xfrm>
            </p:grpSpPr>
            <p:pic>
              <p:nvPicPr>
                <p:cNvPr id="48" name="Picture 47" descr="A close up of a logo&#10;&#10;Description automatically generated">
                  <a:extLst>
                    <a:ext uri="{FF2B5EF4-FFF2-40B4-BE49-F238E27FC236}">
                      <a16:creationId xmlns:a16="http://schemas.microsoft.com/office/drawing/2014/main" id="{60A88022-C41E-43A0-9062-B92BC2951009}"/>
                    </a:ext>
                  </a:extLst>
                </p:cNvPr>
                <p:cNvPicPr>
                  <a:picLocks noChangeAspect="1"/>
                </p:cNvPicPr>
                <p:nvPr/>
              </p:nvPicPr>
              <p:blipFill>
                <a:blip r:embed="rId3"/>
                <a:stretch>
                  <a:fillRect/>
                </a:stretch>
              </p:blipFill>
              <p:spPr>
                <a:xfrm>
                  <a:off x="3283537" y="2816328"/>
                  <a:ext cx="1341123" cy="1347219"/>
                </a:xfrm>
                <a:prstGeom prst="rect">
                  <a:avLst/>
                </a:prstGeom>
              </p:spPr>
            </p:pic>
            <p:sp>
              <p:nvSpPr>
                <p:cNvPr id="49" name="Rectangle 48">
                  <a:extLst>
                    <a:ext uri="{FF2B5EF4-FFF2-40B4-BE49-F238E27FC236}">
                      <a16:creationId xmlns:a16="http://schemas.microsoft.com/office/drawing/2014/main" id="{C1E4CAE4-2468-48AC-9564-7821490D06A0}"/>
                    </a:ext>
                  </a:extLst>
                </p:cNvPr>
                <p:cNvSpPr/>
                <p:nvPr/>
              </p:nvSpPr>
              <p:spPr>
                <a:xfrm>
                  <a:off x="4317558" y="3784821"/>
                  <a:ext cx="307102" cy="378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Oval 45">
                <a:extLst>
                  <a:ext uri="{FF2B5EF4-FFF2-40B4-BE49-F238E27FC236}">
                    <a16:creationId xmlns:a16="http://schemas.microsoft.com/office/drawing/2014/main" id="{60196898-026A-43A2-81A8-DE23CB409514}"/>
                  </a:ext>
                </a:extLst>
              </p:cNvPr>
              <p:cNvSpPr/>
              <p:nvPr/>
            </p:nvSpPr>
            <p:spPr>
              <a:xfrm>
                <a:off x="1503235" y="1516380"/>
                <a:ext cx="737045" cy="737045"/>
              </a:xfrm>
              <a:prstGeom prst="ellipse">
                <a:avLst/>
              </a:prstGeom>
              <a:solidFill>
                <a:srgbClr val="7F7F7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F92FC4D-FBF0-44BA-9E6D-E4D8A92B6D51}"/>
                  </a:ext>
                </a:extLst>
              </p:cNvPr>
              <p:cNvSpPr/>
              <p:nvPr/>
            </p:nvSpPr>
            <p:spPr>
              <a:xfrm>
                <a:off x="1667586" y="1843765"/>
                <a:ext cx="256985" cy="256985"/>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Isosceles Triangle 61">
              <a:extLst>
                <a:ext uri="{FF2B5EF4-FFF2-40B4-BE49-F238E27FC236}">
                  <a16:creationId xmlns:a16="http://schemas.microsoft.com/office/drawing/2014/main" id="{42F07362-315A-437F-882F-225B76352EE8}"/>
                </a:ext>
              </a:extLst>
            </p:cNvPr>
            <p:cNvSpPr/>
            <p:nvPr/>
          </p:nvSpPr>
          <p:spPr>
            <a:xfrm rot="878943">
              <a:off x="3439941" y="1599971"/>
              <a:ext cx="109575" cy="94461"/>
            </a:xfrm>
            <a:prstGeom prst="triangle">
              <a:avLst/>
            </a:prstGeom>
            <a:solidFill>
              <a:srgbClr val="0C1FCF"/>
            </a:solidFill>
            <a:ln>
              <a:solidFill>
                <a:srgbClr val="0C1F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Isosceles Triangle 63">
              <a:extLst>
                <a:ext uri="{FF2B5EF4-FFF2-40B4-BE49-F238E27FC236}">
                  <a16:creationId xmlns:a16="http://schemas.microsoft.com/office/drawing/2014/main" id="{595B161F-CEDA-4230-A968-82F643EB27DE}"/>
                </a:ext>
              </a:extLst>
            </p:cNvPr>
            <p:cNvSpPr/>
            <p:nvPr/>
          </p:nvSpPr>
          <p:spPr>
            <a:xfrm rot="3489493">
              <a:off x="4437745" y="2492541"/>
              <a:ext cx="109575" cy="94461"/>
            </a:xfrm>
            <a:prstGeom prst="triangle">
              <a:avLst/>
            </a:prstGeom>
            <a:solidFill>
              <a:srgbClr val="0C1FCF"/>
            </a:solidFill>
            <a:ln>
              <a:solidFill>
                <a:srgbClr val="0C1F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Isosceles Triangle 65">
              <a:extLst>
                <a:ext uri="{FF2B5EF4-FFF2-40B4-BE49-F238E27FC236}">
                  <a16:creationId xmlns:a16="http://schemas.microsoft.com/office/drawing/2014/main" id="{A347F5F7-E512-4973-8B7E-D02877FFBD12}"/>
                </a:ext>
              </a:extLst>
            </p:cNvPr>
            <p:cNvSpPr/>
            <p:nvPr/>
          </p:nvSpPr>
          <p:spPr>
            <a:xfrm rot="9942511">
              <a:off x="3392603" y="2857813"/>
              <a:ext cx="109575" cy="94461"/>
            </a:xfrm>
            <a:prstGeom prst="triangle">
              <a:avLst/>
            </a:prstGeom>
            <a:solidFill>
              <a:srgbClr val="0C1FCF"/>
            </a:solidFill>
            <a:ln>
              <a:solidFill>
                <a:srgbClr val="0C1F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Isosceles Triangle 67">
              <a:extLst>
                <a:ext uri="{FF2B5EF4-FFF2-40B4-BE49-F238E27FC236}">
                  <a16:creationId xmlns:a16="http://schemas.microsoft.com/office/drawing/2014/main" id="{E1F3ADE2-15B3-4AE6-95A4-66084F0836BD}"/>
                </a:ext>
              </a:extLst>
            </p:cNvPr>
            <p:cNvSpPr/>
            <p:nvPr/>
          </p:nvSpPr>
          <p:spPr>
            <a:xfrm rot="3489493">
              <a:off x="2545731" y="2607621"/>
              <a:ext cx="109575" cy="94461"/>
            </a:xfrm>
            <a:prstGeom prst="triangle">
              <a:avLst/>
            </a:prstGeom>
            <a:solidFill>
              <a:srgbClr val="0C1FCF"/>
            </a:solidFill>
            <a:ln>
              <a:solidFill>
                <a:srgbClr val="0C1F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Isosceles Triangle 69">
              <a:extLst>
                <a:ext uri="{FF2B5EF4-FFF2-40B4-BE49-F238E27FC236}">
                  <a16:creationId xmlns:a16="http://schemas.microsoft.com/office/drawing/2014/main" id="{8E89E0C3-411F-4CED-A861-F8F3E13841A5}"/>
                </a:ext>
              </a:extLst>
            </p:cNvPr>
            <p:cNvSpPr/>
            <p:nvPr/>
          </p:nvSpPr>
          <p:spPr>
            <a:xfrm rot="3489493">
              <a:off x="4078453" y="1717496"/>
              <a:ext cx="109575" cy="94461"/>
            </a:xfrm>
            <a:prstGeom prst="triangle">
              <a:avLst/>
            </a:prstGeom>
            <a:solidFill>
              <a:srgbClr val="0C1FCF"/>
            </a:solidFill>
            <a:ln>
              <a:solidFill>
                <a:srgbClr val="0C1F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Isosceles Triangle 70">
              <a:extLst>
                <a:ext uri="{FF2B5EF4-FFF2-40B4-BE49-F238E27FC236}">
                  <a16:creationId xmlns:a16="http://schemas.microsoft.com/office/drawing/2014/main" id="{AF6D2CF9-CF2B-4A5F-A613-69FE9D438258}"/>
                </a:ext>
              </a:extLst>
            </p:cNvPr>
            <p:cNvSpPr/>
            <p:nvPr/>
          </p:nvSpPr>
          <p:spPr>
            <a:xfrm rot="3489493">
              <a:off x="3344166" y="3528749"/>
              <a:ext cx="109575" cy="94461"/>
            </a:xfrm>
            <a:prstGeom prst="triangle">
              <a:avLst/>
            </a:prstGeom>
            <a:solidFill>
              <a:srgbClr val="0C1FCF"/>
            </a:solidFill>
            <a:ln>
              <a:solidFill>
                <a:srgbClr val="0C1F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Isosceles Triangle 72">
              <a:extLst>
                <a:ext uri="{FF2B5EF4-FFF2-40B4-BE49-F238E27FC236}">
                  <a16:creationId xmlns:a16="http://schemas.microsoft.com/office/drawing/2014/main" id="{FF6A40D9-116E-4905-8274-AFA50BB62550}"/>
                </a:ext>
              </a:extLst>
            </p:cNvPr>
            <p:cNvSpPr/>
            <p:nvPr/>
          </p:nvSpPr>
          <p:spPr>
            <a:xfrm rot="3489493">
              <a:off x="3180340" y="2291998"/>
              <a:ext cx="109575" cy="94461"/>
            </a:xfrm>
            <a:prstGeom prst="triangle">
              <a:avLst/>
            </a:prstGeom>
            <a:solidFill>
              <a:srgbClr val="0C1FCF"/>
            </a:solidFill>
            <a:ln>
              <a:solidFill>
                <a:srgbClr val="0C1F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Isosceles Triangle 74">
              <a:extLst>
                <a:ext uri="{FF2B5EF4-FFF2-40B4-BE49-F238E27FC236}">
                  <a16:creationId xmlns:a16="http://schemas.microsoft.com/office/drawing/2014/main" id="{979DD84A-1786-4FD0-834F-F1B4C1121C3C}"/>
                </a:ext>
              </a:extLst>
            </p:cNvPr>
            <p:cNvSpPr/>
            <p:nvPr/>
          </p:nvSpPr>
          <p:spPr>
            <a:xfrm rot="3489493">
              <a:off x="4009425" y="2917107"/>
              <a:ext cx="109575" cy="94461"/>
            </a:xfrm>
            <a:prstGeom prst="triangle">
              <a:avLst/>
            </a:prstGeom>
            <a:solidFill>
              <a:srgbClr val="0C1FCF"/>
            </a:solidFill>
            <a:ln>
              <a:solidFill>
                <a:srgbClr val="0C1F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Isosceles Triangle 76">
              <a:extLst>
                <a:ext uri="{FF2B5EF4-FFF2-40B4-BE49-F238E27FC236}">
                  <a16:creationId xmlns:a16="http://schemas.microsoft.com/office/drawing/2014/main" id="{A7AE403F-A390-4B07-B5BC-EF181EEEAB70}"/>
                </a:ext>
              </a:extLst>
            </p:cNvPr>
            <p:cNvSpPr/>
            <p:nvPr/>
          </p:nvSpPr>
          <p:spPr>
            <a:xfrm rot="3489493">
              <a:off x="2443578" y="2067036"/>
              <a:ext cx="109575" cy="94461"/>
            </a:xfrm>
            <a:prstGeom prst="triangle">
              <a:avLst/>
            </a:prstGeom>
            <a:solidFill>
              <a:srgbClr val="0C1FCF"/>
            </a:solidFill>
            <a:ln>
              <a:solidFill>
                <a:srgbClr val="0C1F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7" name="Group 146">
              <a:extLst>
                <a:ext uri="{FF2B5EF4-FFF2-40B4-BE49-F238E27FC236}">
                  <a16:creationId xmlns:a16="http://schemas.microsoft.com/office/drawing/2014/main" id="{05363D5E-2196-4736-BC28-404799E72FD9}"/>
                </a:ext>
              </a:extLst>
            </p:cNvPr>
            <p:cNvGrpSpPr/>
            <p:nvPr/>
          </p:nvGrpSpPr>
          <p:grpSpPr>
            <a:xfrm>
              <a:off x="2631234" y="1596224"/>
              <a:ext cx="643849" cy="643901"/>
              <a:chOff x="1429144" y="1422399"/>
              <a:chExt cx="892765" cy="892837"/>
            </a:xfrm>
          </p:grpSpPr>
          <p:grpSp>
            <p:nvGrpSpPr>
              <p:cNvPr id="148" name="Group 147">
                <a:extLst>
                  <a:ext uri="{FF2B5EF4-FFF2-40B4-BE49-F238E27FC236}">
                    <a16:creationId xmlns:a16="http://schemas.microsoft.com/office/drawing/2014/main" id="{5794791A-78BA-47D0-8FE5-2704E3C1BDE5}"/>
                  </a:ext>
                </a:extLst>
              </p:cNvPr>
              <p:cNvGrpSpPr/>
              <p:nvPr/>
            </p:nvGrpSpPr>
            <p:grpSpPr>
              <a:xfrm rot="14266841">
                <a:off x="1430804" y="1561769"/>
                <a:ext cx="730546" cy="733866"/>
                <a:chOff x="3283537" y="2816328"/>
                <a:chExt cx="1341123" cy="1347219"/>
              </a:xfrm>
            </p:grpSpPr>
            <p:pic>
              <p:nvPicPr>
                <p:cNvPr id="157" name="Picture 156" descr="A close up of a logo&#10;&#10;Description automatically generated">
                  <a:extLst>
                    <a:ext uri="{FF2B5EF4-FFF2-40B4-BE49-F238E27FC236}">
                      <a16:creationId xmlns:a16="http://schemas.microsoft.com/office/drawing/2014/main" id="{49AA4E0D-2E5B-43E0-BD7B-F3FA0A0C73C0}"/>
                    </a:ext>
                  </a:extLst>
                </p:cNvPr>
                <p:cNvPicPr>
                  <a:picLocks noChangeAspect="1"/>
                </p:cNvPicPr>
                <p:nvPr/>
              </p:nvPicPr>
              <p:blipFill>
                <a:blip r:embed="rId3"/>
                <a:stretch>
                  <a:fillRect/>
                </a:stretch>
              </p:blipFill>
              <p:spPr>
                <a:xfrm>
                  <a:off x="3283537" y="2816328"/>
                  <a:ext cx="1341123" cy="1347219"/>
                </a:xfrm>
                <a:prstGeom prst="rect">
                  <a:avLst/>
                </a:prstGeom>
              </p:spPr>
            </p:pic>
            <p:sp>
              <p:nvSpPr>
                <p:cNvPr id="158" name="Rectangle 157">
                  <a:extLst>
                    <a:ext uri="{FF2B5EF4-FFF2-40B4-BE49-F238E27FC236}">
                      <a16:creationId xmlns:a16="http://schemas.microsoft.com/office/drawing/2014/main" id="{6BDDB92C-FCDD-499A-AAA8-87C9E2B8FEF9}"/>
                    </a:ext>
                  </a:extLst>
                </p:cNvPr>
                <p:cNvSpPr/>
                <p:nvPr/>
              </p:nvSpPr>
              <p:spPr>
                <a:xfrm>
                  <a:off x="4317558" y="3784821"/>
                  <a:ext cx="307102" cy="378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9" name="Group 148">
                <a:extLst>
                  <a:ext uri="{FF2B5EF4-FFF2-40B4-BE49-F238E27FC236}">
                    <a16:creationId xmlns:a16="http://schemas.microsoft.com/office/drawing/2014/main" id="{294D50C0-DCA2-409E-8221-2F5670C4F65E}"/>
                  </a:ext>
                </a:extLst>
              </p:cNvPr>
              <p:cNvGrpSpPr/>
              <p:nvPr/>
            </p:nvGrpSpPr>
            <p:grpSpPr>
              <a:xfrm rot="7673010">
                <a:off x="1589703" y="1583030"/>
                <a:ext cx="730546" cy="733866"/>
                <a:chOff x="3283537" y="2816328"/>
                <a:chExt cx="1341123" cy="1347219"/>
              </a:xfrm>
            </p:grpSpPr>
            <p:pic>
              <p:nvPicPr>
                <p:cNvPr id="155" name="Picture 154" descr="A close up of a logo&#10;&#10;Description automatically generated">
                  <a:extLst>
                    <a:ext uri="{FF2B5EF4-FFF2-40B4-BE49-F238E27FC236}">
                      <a16:creationId xmlns:a16="http://schemas.microsoft.com/office/drawing/2014/main" id="{B15048B5-451A-43B0-9BBA-0CE3C660CC14}"/>
                    </a:ext>
                  </a:extLst>
                </p:cNvPr>
                <p:cNvPicPr>
                  <a:picLocks noChangeAspect="1"/>
                </p:cNvPicPr>
                <p:nvPr/>
              </p:nvPicPr>
              <p:blipFill>
                <a:blip r:embed="rId3"/>
                <a:stretch>
                  <a:fillRect/>
                </a:stretch>
              </p:blipFill>
              <p:spPr>
                <a:xfrm>
                  <a:off x="3283537" y="2816328"/>
                  <a:ext cx="1341123" cy="1347219"/>
                </a:xfrm>
                <a:prstGeom prst="rect">
                  <a:avLst/>
                </a:prstGeom>
              </p:spPr>
            </p:pic>
            <p:sp>
              <p:nvSpPr>
                <p:cNvPr id="156" name="Rectangle 155">
                  <a:extLst>
                    <a:ext uri="{FF2B5EF4-FFF2-40B4-BE49-F238E27FC236}">
                      <a16:creationId xmlns:a16="http://schemas.microsoft.com/office/drawing/2014/main" id="{F4B4A4BA-DAA4-48AC-AFF8-471C17D15F85}"/>
                    </a:ext>
                  </a:extLst>
                </p:cNvPr>
                <p:cNvSpPr/>
                <p:nvPr/>
              </p:nvSpPr>
              <p:spPr>
                <a:xfrm>
                  <a:off x="4317558" y="3784821"/>
                  <a:ext cx="307102" cy="378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0" name="Group 149">
                <a:extLst>
                  <a:ext uri="{FF2B5EF4-FFF2-40B4-BE49-F238E27FC236}">
                    <a16:creationId xmlns:a16="http://schemas.microsoft.com/office/drawing/2014/main" id="{221D6686-C1EF-46BB-9B1E-9E211208FF05}"/>
                  </a:ext>
                </a:extLst>
              </p:cNvPr>
              <p:cNvGrpSpPr/>
              <p:nvPr/>
            </p:nvGrpSpPr>
            <p:grpSpPr>
              <a:xfrm>
                <a:off x="1509734" y="1422399"/>
                <a:ext cx="730546" cy="733866"/>
                <a:chOff x="3283537" y="2816328"/>
                <a:chExt cx="1341123" cy="1347219"/>
              </a:xfrm>
            </p:grpSpPr>
            <p:pic>
              <p:nvPicPr>
                <p:cNvPr id="153" name="Picture 152" descr="A close up of a logo&#10;&#10;Description automatically generated">
                  <a:extLst>
                    <a:ext uri="{FF2B5EF4-FFF2-40B4-BE49-F238E27FC236}">
                      <a16:creationId xmlns:a16="http://schemas.microsoft.com/office/drawing/2014/main" id="{65FAEA7C-7C52-43C8-81FA-134C012EF7BE}"/>
                    </a:ext>
                  </a:extLst>
                </p:cNvPr>
                <p:cNvPicPr>
                  <a:picLocks noChangeAspect="1"/>
                </p:cNvPicPr>
                <p:nvPr/>
              </p:nvPicPr>
              <p:blipFill>
                <a:blip r:embed="rId3"/>
                <a:stretch>
                  <a:fillRect/>
                </a:stretch>
              </p:blipFill>
              <p:spPr>
                <a:xfrm>
                  <a:off x="3283537" y="2816328"/>
                  <a:ext cx="1341123" cy="1347219"/>
                </a:xfrm>
                <a:prstGeom prst="rect">
                  <a:avLst/>
                </a:prstGeom>
              </p:spPr>
            </p:pic>
            <p:sp>
              <p:nvSpPr>
                <p:cNvPr id="154" name="Rectangle 153">
                  <a:extLst>
                    <a:ext uri="{FF2B5EF4-FFF2-40B4-BE49-F238E27FC236}">
                      <a16:creationId xmlns:a16="http://schemas.microsoft.com/office/drawing/2014/main" id="{C2EDA865-CEFE-4095-86AD-AE96EE7AF383}"/>
                    </a:ext>
                  </a:extLst>
                </p:cNvPr>
                <p:cNvSpPr/>
                <p:nvPr/>
              </p:nvSpPr>
              <p:spPr>
                <a:xfrm>
                  <a:off x="4317558" y="3784821"/>
                  <a:ext cx="307102" cy="378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Oval 150">
                <a:extLst>
                  <a:ext uri="{FF2B5EF4-FFF2-40B4-BE49-F238E27FC236}">
                    <a16:creationId xmlns:a16="http://schemas.microsoft.com/office/drawing/2014/main" id="{254A4E58-C065-48F8-8671-006636A8A8DD}"/>
                  </a:ext>
                </a:extLst>
              </p:cNvPr>
              <p:cNvSpPr/>
              <p:nvPr/>
            </p:nvSpPr>
            <p:spPr>
              <a:xfrm>
                <a:off x="1503235" y="1516380"/>
                <a:ext cx="737045" cy="737045"/>
              </a:xfrm>
              <a:prstGeom prst="ellipse">
                <a:avLst/>
              </a:prstGeom>
              <a:solidFill>
                <a:srgbClr val="7F7F7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F48B400F-C499-4A7F-A3F5-2818A534AA5D}"/>
                  </a:ext>
                </a:extLst>
              </p:cNvPr>
              <p:cNvSpPr/>
              <p:nvPr/>
            </p:nvSpPr>
            <p:spPr>
              <a:xfrm>
                <a:off x="1667586" y="1843765"/>
                <a:ext cx="256985" cy="256985"/>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9" name="Group 158">
              <a:extLst>
                <a:ext uri="{FF2B5EF4-FFF2-40B4-BE49-F238E27FC236}">
                  <a16:creationId xmlns:a16="http://schemas.microsoft.com/office/drawing/2014/main" id="{CD140F14-9D96-45B2-92FD-F891992CF990}"/>
                </a:ext>
              </a:extLst>
            </p:cNvPr>
            <p:cNvGrpSpPr/>
            <p:nvPr/>
          </p:nvGrpSpPr>
          <p:grpSpPr>
            <a:xfrm>
              <a:off x="3592719" y="2061685"/>
              <a:ext cx="643849" cy="643901"/>
              <a:chOff x="1429144" y="1422399"/>
              <a:chExt cx="892765" cy="892837"/>
            </a:xfrm>
          </p:grpSpPr>
          <p:grpSp>
            <p:nvGrpSpPr>
              <p:cNvPr id="160" name="Group 159">
                <a:extLst>
                  <a:ext uri="{FF2B5EF4-FFF2-40B4-BE49-F238E27FC236}">
                    <a16:creationId xmlns:a16="http://schemas.microsoft.com/office/drawing/2014/main" id="{F93E985B-509C-4A6C-B59E-763B9F35DF79}"/>
                  </a:ext>
                </a:extLst>
              </p:cNvPr>
              <p:cNvGrpSpPr/>
              <p:nvPr/>
            </p:nvGrpSpPr>
            <p:grpSpPr>
              <a:xfrm rot="14266841">
                <a:off x="1430804" y="1561769"/>
                <a:ext cx="730546" cy="733866"/>
                <a:chOff x="3283537" y="2816328"/>
                <a:chExt cx="1341123" cy="1347219"/>
              </a:xfrm>
            </p:grpSpPr>
            <p:pic>
              <p:nvPicPr>
                <p:cNvPr id="169" name="Picture 168" descr="A close up of a logo&#10;&#10;Description automatically generated">
                  <a:extLst>
                    <a:ext uri="{FF2B5EF4-FFF2-40B4-BE49-F238E27FC236}">
                      <a16:creationId xmlns:a16="http://schemas.microsoft.com/office/drawing/2014/main" id="{A9F42AFA-E9B9-4818-A47B-1A10DC1EC877}"/>
                    </a:ext>
                  </a:extLst>
                </p:cNvPr>
                <p:cNvPicPr>
                  <a:picLocks noChangeAspect="1"/>
                </p:cNvPicPr>
                <p:nvPr/>
              </p:nvPicPr>
              <p:blipFill>
                <a:blip r:embed="rId3"/>
                <a:stretch>
                  <a:fillRect/>
                </a:stretch>
              </p:blipFill>
              <p:spPr>
                <a:xfrm>
                  <a:off x="3283537" y="2816328"/>
                  <a:ext cx="1341123" cy="1347219"/>
                </a:xfrm>
                <a:prstGeom prst="rect">
                  <a:avLst/>
                </a:prstGeom>
              </p:spPr>
            </p:pic>
            <p:sp>
              <p:nvSpPr>
                <p:cNvPr id="170" name="Rectangle 169">
                  <a:extLst>
                    <a:ext uri="{FF2B5EF4-FFF2-40B4-BE49-F238E27FC236}">
                      <a16:creationId xmlns:a16="http://schemas.microsoft.com/office/drawing/2014/main" id="{9D5681F1-8981-44B6-9933-004D1C51FBDC}"/>
                    </a:ext>
                  </a:extLst>
                </p:cNvPr>
                <p:cNvSpPr/>
                <p:nvPr/>
              </p:nvSpPr>
              <p:spPr>
                <a:xfrm>
                  <a:off x="4317558" y="3784821"/>
                  <a:ext cx="307102" cy="378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1" name="Group 160">
                <a:extLst>
                  <a:ext uri="{FF2B5EF4-FFF2-40B4-BE49-F238E27FC236}">
                    <a16:creationId xmlns:a16="http://schemas.microsoft.com/office/drawing/2014/main" id="{1906084C-02F5-4EB4-A173-4E71CD5B0DD1}"/>
                  </a:ext>
                </a:extLst>
              </p:cNvPr>
              <p:cNvGrpSpPr/>
              <p:nvPr/>
            </p:nvGrpSpPr>
            <p:grpSpPr>
              <a:xfrm rot="7673010">
                <a:off x="1589703" y="1583030"/>
                <a:ext cx="730546" cy="733866"/>
                <a:chOff x="3283537" y="2816328"/>
                <a:chExt cx="1341123" cy="1347219"/>
              </a:xfrm>
            </p:grpSpPr>
            <p:pic>
              <p:nvPicPr>
                <p:cNvPr id="167" name="Picture 166" descr="A close up of a logo&#10;&#10;Description automatically generated">
                  <a:extLst>
                    <a:ext uri="{FF2B5EF4-FFF2-40B4-BE49-F238E27FC236}">
                      <a16:creationId xmlns:a16="http://schemas.microsoft.com/office/drawing/2014/main" id="{E207411D-607C-422D-BB65-EE22F4097AC5}"/>
                    </a:ext>
                  </a:extLst>
                </p:cNvPr>
                <p:cNvPicPr>
                  <a:picLocks noChangeAspect="1"/>
                </p:cNvPicPr>
                <p:nvPr/>
              </p:nvPicPr>
              <p:blipFill>
                <a:blip r:embed="rId3"/>
                <a:stretch>
                  <a:fillRect/>
                </a:stretch>
              </p:blipFill>
              <p:spPr>
                <a:xfrm>
                  <a:off x="3283537" y="2816328"/>
                  <a:ext cx="1341123" cy="1347219"/>
                </a:xfrm>
                <a:prstGeom prst="rect">
                  <a:avLst/>
                </a:prstGeom>
              </p:spPr>
            </p:pic>
            <p:sp>
              <p:nvSpPr>
                <p:cNvPr id="168" name="Rectangle 167">
                  <a:extLst>
                    <a:ext uri="{FF2B5EF4-FFF2-40B4-BE49-F238E27FC236}">
                      <a16:creationId xmlns:a16="http://schemas.microsoft.com/office/drawing/2014/main" id="{664B0E6D-D175-40A7-BBC9-1906A7C88DC4}"/>
                    </a:ext>
                  </a:extLst>
                </p:cNvPr>
                <p:cNvSpPr/>
                <p:nvPr/>
              </p:nvSpPr>
              <p:spPr>
                <a:xfrm>
                  <a:off x="4317558" y="3784821"/>
                  <a:ext cx="307102" cy="378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2" name="Group 161">
                <a:extLst>
                  <a:ext uri="{FF2B5EF4-FFF2-40B4-BE49-F238E27FC236}">
                    <a16:creationId xmlns:a16="http://schemas.microsoft.com/office/drawing/2014/main" id="{7908564F-DC36-43CE-AA67-1F319402C53B}"/>
                  </a:ext>
                </a:extLst>
              </p:cNvPr>
              <p:cNvGrpSpPr/>
              <p:nvPr/>
            </p:nvGrpSpPr>
            <p:grpSpPr>
              <a:xfrm>
                <a:off x="1509734" y="1422399"/>
                <a:ext cx="730546" cy="733866"/>
                <a:chOff x="3283537" y="2816328"/>
                <a:chExt cx="1341123" cy="1347219"/>
              </a:xfrm>
            </p:grpSpPr>
            <p:pic>
              <p:nvPicPr>
                <p:cNvPr id="165" name="Picture 164" descr="A close up of a logo&#10;&#10;Description automatically generated">
                  <a:extLst>
                    <a:ext uri="{FF2B5EF4-FFF2-40B4-BE49-F238E27FC236}">
                      <a16:creationId xmlns:a16="http://schemas.microsoft.com/office/drawing/2014/main" id="{8C26B380-9F2F-4943-9BE3-35D98091587D}"/>
                    </a:ext>
                  </a:extLst>
                </p:cNvPr>
                <p:cNvPicPr>
                  <a:picLocks noChangeAspect="1"/>
                </p:cNvPicPr>
                <p:nvPr/>
              </p:nvPicPr>
              <p:blipFill>
                <a:blip r:embed="rId3"/>
                <a:stretch>
                  <a:fillRect/>
                </a:stretch>
              </p:blipFill>
              <p:spPr>
                <a:xfrm>
                  <a:off x="3283537" y="2816328"/>
                  <a:ext cx="1341123" cy="1347219"/>
                </a:xfrm>
                <a:prstGeom prst="rect">
                  <a:avLst/>
                </a:prstGeom>
              </p:spPr>
            </p:pic>
            <p:sp>
              <p:nvSpPr>
                <p:cNvPr id="166" name="Rectangle 165">
                  <a:extLst>
                    <a:ext uri="{FF2B5EF4-FFF2-40B4-BE49-F238E27FC236}">
                      <a16:creationId xmlns:a16="http://schemas.microsoft.com/office/drawing/2014/main" id="{314B261B-ACFC-462B-854C-88B4B8EB8BA7}"/>
                    </a:ext>
                  </a:extLst>
                </p:cNvPr>
                <p:cNvSpPr/>
                <p:nvPr/>
              </p:nvSpPr>
              <p:spPr>
                <a:xfrm>
                  <a:off x="4317558" y="3784821"/>
                  <a:ext cx="307102" cy="378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3" name="Oval 162">
                <a:extLst>
                  <a:ext uri="{FF2B5EF4-FFF2-40B4-BE49-F238E27FC236}">
                    <a16:creationId xmlns:a16="http://schemas.microsoft.com/office/drawing/2014/main" id="{55EA7EA4-7A7D-4A1A-8066-07B887EDADDB}"/>
                  </a:ext>
                </a:extLst>
              </p:cNvPr>
              <p:cNvSpPr/>
              <p:nvPr/>
            </p:nvSpPr>
            <p:spPr>
              <a:xfrm>
                <a:off x="1503235" y="1516380"/>
                <a:ext cx="737045" cy="737045"/>
              </a:xfrm>
              <a:prstGeom prst="ellipse">
                <a:avLst/>
              </a:prstGeom>
              <a:solidFill>
                <a:srgbClr val="7F7F7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0662CD9E-7B6D-4107-B0E3-6F72D6DF890C}"/>
                  </a:ext>
                </a:extLst>
              </p:cNvPr>
              <p:cNvSpPr/>
              <p:nvPr/>
            </p:nvSpPr>
            <p:spPr>
              <a:xfrm>
                <a:off x="1667586" y="1843765"/>
                <a:ext cx="256985" cy="256985"/>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Oval 170">
              <a:extLst>
                <a:ext uri="{FF2B5EF4-FFF2-40B4-BE49-F238E27FC236}">
                  <a16:creationId xmlns:a16="http://schemas.microsoft.com/office/drawing/2014/main" id="{87BD2791-CDC6-48C9-8142-4B6361A6FF78}"/>
                </a:ext>
              </a:extLst>
            </p:cNvPr>
            <p:cNvSpPr/>
            <p:nvPr/>
          </p:nvSpPr>
          <p:spPr>
            <a:xfrm>
              <a:off x="2765303" y="2211171"/>
              <a:ext cx="36576" cy="3657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40C654EF-4DBD-4138-979F-73F8DCB599E2}"/>
                </a:ext>
              </a:extLst>
            </p:cNvPr>
            <p:cNvSpPr/>
            <p:nvPr/>
          </p:nvSpPr>
          <p:spPr>
            <a:xfrm>
              <a:off x="2969372" y="2251268"/>
              <a:ext cx="36576" cy="3657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A6C69B3B-7D77-427F-B507-44FFF2E7E895}"/>
                </a:ext>
              </a:extLst>
            </p:cNvPr>
            <p:cNvSpPr/>
            <p:nvPr/>
          </p:nvSpPr>
          <p:spPr>
            <a:xfrm>
              <a:off x="3288656" y="1974486"/>
              <a:ext cx="36576" cy="3657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0D6FF489-6B6B-4589-990C-EDD3AB12C1EC}"/>
                </a:ext>
              </a:extLst>
            </p:cNvPr>
            <p:cNvSpPr/>
            <p:nvPr/>
          </p:nvSpPr>
          <p:spPr>
            <a:xfrm>
              <a:off x="3177807" y="1674867"/>
              <a:ext cx="36576" cy="3657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A2E39629-791F-4872-A7C3-A34B882B1CAC}"/>
                </a:ext>
              </a:extLst>
            </p:cNvPr>
            <p:cNvSpPr/>
            <p:nvPr/>
          </p:nvSpPr>
          <p:spPr>
            <a:xfrm>
              <a:off x="2765117" y="1601218"/>
              <a:ext cx="36576" cy="3657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90AE1BC3-0B0C-4C2E-929D-C148CA48238A}"/>
                </a:ext>
              </a:extLst>
            </p:cNvPr>
            <p:cNvSpPr/>
            <p:nvPr/>
          </p:nvSpPr>
          <p:spPr>
            <a:xfrm>
              <a:off x="2608145" y="1826532"/>
              <a:ext cx="36576" cy="3657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EFAECC07-409C-42C2-A3D3-324339D0ACE9}"/>
                </a:ext>
              </a:extLst>
            </p:cNvPr>
            <p:cNvSpPr/>
            <p:nvPr/>
          </p:nvSpPr>
          <p:spPr>
            <a:xfrm>
              <a:off x="3735278" y="2101545"/>
              <a:ext cx="36576" cy="3657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32F2282F-FD4D-4EC5-AD1E-890BBD847072}"/>
                </a:ext>
              </a:extLst>
            </p:cNvPr>
            <p:cNvSpPr/>
            <p:nvPr/>
          </p:nvSpPr>
          <p:spPr>
            <a:xfrm>
              <a:off x="4104715" y="2151572"/>
              <a:ext cx="36576" cy="3657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87BDFFB0-5985-4AF0-BE52-32E10120E3B8}"/>
                </a:ext>
              </a:extLst>
            </p:cNvPr>
            <p:cNvSpPr/>
            <p:nvPr/>
          </p:nvSpPr>
          <p:spPr>
            <a:xfrm>
              <a:off x="3950014" y="2690444"/>
              <a:ext cx="36576" cy="3657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4E596E1D-3B94-439B-A13D-25ACBCEF900C}"/>
                </a:ext>
              </a:extLst>
            </p:cNvPr>
            <p:cNvSpPr/>
            <p:nvPr/>
          </p:nvSpPr>
          <p:spPr>
            <a:xfrm>
              <a:off x="4218861" y="2426823"/>
              <a:ext cx="36576" cy="3657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DA5BB76D-2413-4BE9-9AA0-9CD0D5033DD8}"/>
                </a:ext>
              </a:extLst>
            </p:cNvPr>
            <p:cNvSpPr/>
            <p:nvPr/>
          </p:nvSpPr>
          <p:spPr>
            <a:xfrm>
              <a:off x="3588309" y="2312236"/>
              <a:ext cx="36576" cy="3657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3E61F97E-3035-46C9-A0AD-9939843A2469}"/>
                </a:ext>
              </a:extLst>
            </p:cNvPr>
            <p:cNvSpPr/>
            <p:nvPr/>
          </p:nvSpPr>
          <p:spPr>
            <a:xfrm>
              <a:off x="3746392" y="2659151"/>
              <a:ext cx="36576" cy="3657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CB834F94-C2C9-4979-933C-D47E1E260863}"/>
                </a:ext>
              </a:extLst>
            </p:cNvPr>
            <p:cNvSpPr/>
            <p:nvPr/>
          </p:nvSpPr>
          <p:spPr>
            <a:xfrm>
              <a:off x="3085871" y="2886755"/>
              <a:ext cx="36576" cy="365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BF82B5C7-D49C-47CE-B9FF-DB81689070D9}"/>
                </a:ext>
              </a:extLst>
            </p:cNvPr>
            <p:cNvSpPr/>
            <p:nvPr/>
          </p:nvSpPr>
          <p:spPr>
            <a:xfrm>
              <a:off x="3207584" y="3171948"/>
              <a:ext cx="36576" cy="365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21F56BB8-B21F-4E16-A604-D48C9C1CECB7}"/>
                </a:ext>
              </a:extLst>
            </p:cNvPr>
            <p:cNvSpPr/>
            <p:nvPr/>
          </p:nvSpPr>
          <p:spPr>
            <a:xfrm>
              <a:off x="2940547" y="3463852"/>
              <a:ext cx="36576" cy="365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9BB80AA4-C951-47C8-869B-B6C0F883EF63}"/>
                </a:ext>
              </a:extLst>
            </p:cNvPr>
            <p:cNvSpPr/>
            <p:nvPr/>
          </p:nvSpPr>
          <p:spPr>
            <a:xfrm>
              <a:off x="2726164" y="3451208"/>
              <a:ext cx="36576" cy="365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6005663E-4054-4A24-8B23-4773479E50C5}"/>
                </a:ext>
              </a:extLst>
            </p:cNvPr>
            <p:cNvSpPr/>
            <p:nvPr/>
          </p:nvSpPr>
          <p:spPr>
            <a:xfrm>
              <a:off x="2543415" y="3096465"/>
              <a:ext cx="36576" cy="365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6310862F-FE98-439F-932B-203C9DF28C95}"/>
                </a:ext>
              </a:extLst>
            </p:cNvPr>
            <p:cNvSpPr/>
            <p:nvPr/>
          </p:nvSpPr>
          <p:spPr>
            <a:xfrm>
              <a:off x="2679068" y="2862784"/>
              <a:ext cx="36576" cy="365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0" name="Group 219">
            <a:extLst>
              <a:ext uri="{FF2B5EF4-FFF2-40B4-BE49-F238E27FC236}">
                <a16:creationId xmlns:a16="http://schemas.microsoft.com/office/drawing/2014/main" id="{15EC9D55-54C3-4C53-914E-8AB85CFF22E6}"/>
              </a:ext>
            </a:extLst>
          </p:cNvPr>
          <p:cNvGrpSpPr/>
          <p:nvPr/>
        </p:nvGrpSpPr>
        <p:grpSpPr>
          <a:xfrm>
            <a:off x="5191823" y="1992844"/>
            <a:ext cx="1292098" cy="1169157"/>
            <a:chOff x="5367870" y="2117498"/>
            <a:chExt cx="1072165" cy="970150"/>
          </a:xfrm>
        </p:grpSpPr>
        <p:grpSp>
          <p:nvGrpSpPr>
            <p:cNvPr id="104" name="Group 103">
              <a:extLst>
                <a:ext uri="{FF2B5EF4-FFF2-40B4-BE49-F238E27FC236}">
                  <a16:creationId xmlns:a16="http://schemas.microsoft.com/office/drawing/2014/main" id="{E80F3B3B-0B13-4709-B199-F15D2E838799}"/>
                </a:ext>
              </a:extLst>
            </p:cNvPr>
            <p:cNvGrpSpPr/>
            <p:nvPr/>
          </p:nvGrpSpPr>
          <p:grpSpPr>
            <a:xfrm>
              <a:off x="5367870" y="2117498"/>
              <a:ext cx="1072165" cy="970150"/>
              <a:chOff x="5534997" y="2229620"/>
              <a:chExt cx="843530" cy="763269"/>
            </a:xfrm>
          </p:grpSpPr>
          <p:grpSp>
            <p:nvGrpSpPr>
              <p:cNvPr id="79" name="Group 78">
                <a:extLst>
                  <a:ext uri="{FF2B5EF4-FFF2-40B4-BE49-F238E27FC236}">
                    <a16:creationId xmlns:a16="http://schemas.microsoft.com/office/drawing/2014/main" id="{9777E83E-5E86-497E-932D-D618EE6EF201}"/>
                  </a:ext>
                </a:extLst>
              </p:cNvPr>
              <p:cNvGrpSpPr/>
              <p:nvPr/>
            </p:nvGrpSpPr>
            <p:grpSpPr>
              <a:xfrm>
                <a:off x="5609414" y="2256428"/>
                <a:ext cx="643849" cy="643901"/>
                <a:chOff x="1429144" y="1422399"/>
                <a:chExt cx="892765" cy="892837"/>
              </a:xfrm>
            </p:grpSpPr>
            <p:grpSp>
              <p:nvGrpSpPr>
                <p:cNvPr id="80" name="Group 79">
                  <a:extLst>
                    <a:ext uri="{FF2B5EF4-FFF2-40B4-BE49-F238E27FC236}">
                      <a16:creationId xmlns:a16="http://schemas.microsoft.com/office/drawing/2014/main" id="{9D7FC6E3-45B5-4840-BCE2-90085F238F28}"/>
                    </a:ext>
                  </a:extLst>
                </p:cNvPr>
                <p:cNvGrpSpPr/>
                <p:nvPr/>
              </p:nvGrpSpPr>
              <p:grpSpPr>
                <a:xfrm rot="14266841">
                  <a:off x="1430804" y="1561769"/>
                  <a:ext cx="730546" cy="733866"/>
                  <a:chOff x="3283537" y="2816328"/>
                  <a:chExt cx="1341123" cy="1347219"/>
                </a:xfrm>
              </p:grpSpPr>
              <p:pic>
                <p:nvPicPr>
                  <p:cNvPr id="89" name="Picture 88" descr="A close up of a logo&#10;&#10;Description automatically generated">
                    <a:extLst>
                      <a:ext uri="{FF2B5EF4-FFF2-40B4-BE49-F238E27FC236}">
                        <a16:creationId xmlns:a16="http://schemas.microsoft.com/office/drawing/2014/main" id="{9198B668-E625-4730-9E2A-AAEAC0C1FBCB}"/>
                      </a:ext>
                    </a:extLst>
                  </p:cNvPr>
                  <p:cNvPicPr>
                    <a:picLocks noChangeAspect="1"/>
                  </p:cNvPicPr>
                  <p:nvPr/>
                </p:nvPicPr>
                <p:blipFill>
                  <a:blip r:embed="rId3"/>
                  <a:stretch>
                    <a:fillRect/>
                  </a:stretch>
                </p:blipFill>
                <p:spPr>
                  <a:xfrm>
                    <a:off x="3283537" y="2816328"/>
                    <a:ext cx="1341123" cy="1347219"/>
                  </a:xfrm>
                  <a:prstGeom prst="rect">
                    <a:avLst/>
                  </a:prstGeom>
                </p:spPr>
              </p:pic>
              <p:sp>
                <p:nvSpPr>
                  <p:cNvPr id="90" name="Rectangle 89">
                    <a:extLst>
                      <a:ext uri="{FF2B5EF4-FFF2-40B4-BE49-F238E27FC236}">
                        <a16:creationId xmlns:a16="http://schemas.microsoft.com/office/drawing/2014/main" id="{CCC86B1A-C724-4331-9798-EA93DE106A3F}"/>
                      </a:ext>
                    </a:extLst>
                  </p:cNvPr>
                  <p:cNvSpPr/>
                  <p:nvPr/>
                </p:nvSpPr>
                <p:spPr>
                  <a:xfrm>
                    <a:off x="4317558" y="3784821"/>
                    <a:ext cx="307102" cy="378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50334DC1-80EE-4084-B888-D922762FB4C6}"/>
                    </a:ext>
                  </a:extLst>
                </p:cNvPr>
                <p:cNvGrpSpPr/>
                <p:nvPr/>
              </p:nvGrpSpPr>
              <p:grpSpPr>
                <a:xfrm rot="7673010">
                  <a:off x="1589703" y="1583030"/>
                  <a:ext cx="730546" cy="733866"/>
                  <a:chOff x="3283537" y="2816328"/>
                  <a:chExt cx="1341123" cy="1347219"/>
                </a:xfrm>
              </p:grpSpPr>
              <p:pic>
                <p:nvPicPr>
                  <p:cNvPr id="87" name="Picture 86" descr="A close up of a logo&#10;&#10;Description automatically generated">
                    <a:extLst>
                      <a:ext uri="{FF2B5EF4-FFF2-40B4-BE49-F238E27FC236}">
                        <a16:creationId xmlns:a16="http://schemas.microsoft.com/office/drawing/2014/main" id="{33A7BDD8-ECF9-48BA-8408-18E62F992044}"/>
                      </a:ext>
                    </a:extLst>
                  </p:cNvPr>
                  <p:cNvPicPr>
                    <a:picLocks noChangeAspect="1"/>
                  </p:cNvPicPr>
                  <p:nvPr/>
                </p:nvPicPr>
                <p:blipFill>
                  <a:blip r:embed="rId3"/>
                  <a:stretch>
                    <a:fillRect/>
                  </a:stretch>
                </p:blipFill>
                <p:spPr>
                  <a:xfrm>
                    <a:off x="3283537" y="2816328"/>
                    <a:ext cx="1341123" cy="1347219"/>
                  </a:xfrm>
                  <a:prstGeom prst="rect">
                    <a:avLst/>
                  </a:prstGeom>
                </p:spPr>
              </p:pic>
              <p:sp>
                <p:nvSpPr>
                  <p:cNvPr id="88" name="Rectangle 87">
                    <a:extLst>
                      <a:ext uri="{FF2B5EF4-FFF2-40B4-BE49-F238E27FC236}">
                        <a16:creationId xmlns:a16="http://schemas.microsoft.com/office/drawing/2014/main" id="{7BE85B70-8F8A-4BF0-93BA-7E18B073A61A}"/>
                      </a:ext>
                    </a:extLst>
                  </p:cNvPr>
                  <p:cNvSpPr/>
                  <p:nvPr/>
                </p:nvSpPr>
                <p:spPr>
                  <a:xfrm>
                    <a:off x="4317558" y="3784821"/>
                    <a:ext cx="307102" cy="378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a:extLst>
                    <a:ext uri="{FF2B5EF4-FFF2-40B4-BE49-F238E27FC236}">
                      <a16:creationId xmlns:a16="http://schemas.microsoft.com/office/drawing/2014/main" id="{DC2611F7-ADF1-42CA-8B94-D3BAB37A9829}"/>
                    </a:ext>
                  </a:extLst>
                </p:cNvPr>
                <p:cNvGrpSpPr/>
                <p:nvPr/>
              </p:nvGrpSpPr>
              <p:grpSpPr>
                <a:xfrm>
                  <a:off x="1509734" y="1422399"/>
                  <a:ext cx="730546" cy="733866"/>
                  <a:chOff x="3283537" y="2816328"/>
                  <a:chExt cx="1341123" cy="1347219"/>
                </a:xfrm>
              </p:grpSpPr>
              <p:pic>
                <p:nvPicPr>
                  <p:cNvPr id="85" name="Picture 84" descr="A close up of a logo&#10;&#10;Description automatically generated">
                    <a:extLst>
                      <a:ext uri="{FF2B5EF4-FFF2-40B4-BE49-F238E27FC236}">
                        <a16:creationId xmlns:a16="http://schemas.microsoft.com/office/drawing/2014/main" id="{6ED666F5-E9B7-48BC-B98F-599AE1145861}"/>
                      </a:ext>
                    </a:extLst>
                  </p:cNvPr>
                  <p:cNvPicPr>
                    <a:picLocks noChangeAspect="1"/>
                  </p:cNvPicPr>
                  <p:nvPr/>
                </p:nvPicPr>
                <p:blipFill>
                  <a:blip r:embed="rId3"/>
                  <a:stretch>
                    <a:fillRect/>
                  </a:stretch>
                </p:blipFill>
                <p:spPr>
                  <a:xfrm>
                    <a:off x="3283537" y="2816328"/>
                    <a:ext cx="1341123" cy="1347219"/>
                  </a:xfrm>
                  <a:prstGeom prst="rect">
                    <a:avLst/>
                  </a:prstGeom>
                </p:spPr>
              </p:pic>
              <p:sp>
                <p:nvSpPr>
                  <p:cNvPr id="86" name="Rectangle 85">
                    <a:extLst>
                      <a:ext uri="{FF2B5EF4-FFF2-40B4-BE49-F238E27FC236}">
                        <a16:creationId xmlns:a16="http://schemas.microsoft.com/office/drawing/2014/main" id="{CE1BBE89-1723-4074-9620-4E9192C4FE8F}"/>
                      </a:ext>
                    </a:extLst>
                  </p:cNvPr>
                  <p:cNvSpPr/>
                  <p:nvPr/>
                </p:nvSpPr>
                <p:spPr>
                  <a:xfrm>
                    <a:off x="4317558" y="3784821"/>
                    <a:ext cx="307102" cy="378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3" name="Oval 82">
                  <a:extLst>
                    <a:ext uri="{FF2B5EF4-FFF2-40B4-BE49-F238E27FC236}">
                      <a16:creationId xmlns:a16="http://schemas.microsoft.com/office/drawing/2014/main" id="{2847718A-88F7-40D7-9627-4A356A84FF6A}"/>
                    </a:ext>
                  </a:extLst>
                </p:cNvPr>
                <p:cNvSpPr/>
                <p:nvPr/>
              </p:nvSpPr>
              <p:spPr>
                <a:xfrm>
                  <a:off x="1503235" y="1516380"/>
                  <a:ext cx="737045" cy="737045"/>
                </a:xfrm>
                <a:prstGeom prst="ellipse">
                  <a:avLst/>
                </a:prstGeom>
                <a:solidFill>
                  <a:srgbClr val="7F7F7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3A09ED92-A33E-4C51-A829-6F530E0D5E42}"/>
                    </a:ext>
                  </a:extLst>
                </p:cNvPr>
                <p:cNvSpPr/>
                <p:nvPr/>
              </p:nvSpPr>
              <p:spPr>
                <a:xfrm>
                  <a:off x="1667586" y="1843765"/>
                  <a:ext cx="256985" cy="256985"/>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 name="Isosceles Triangle 91">
                <a:extLst>
                  <a:ext uri="{FF2B5EF4-FFF2-40B4-BE49-F238E27FC236}">
                    <a16:creationId xmlns:a16="http://schemas.microsoft.com/office/drawing/2014/main" id="{DD318A72-7EC6-47CD-897F-12947588F47B}"/>
                  </a:ext>
                </a:extLst>
              </p:cNvPr>
              <p:cNvSpPr/>
              <p:nvPr/>
            </p:nvSpPr>
            <p:spPr>
              <a:xfrm rot="20846461">
                <a:off x="6115305" y="2229620"/>
                <a:ext cx="109575" cy="94461"/>
              </a:xfrm>
              <a:prstGeom prst="triangle">
                <a:avLst/>
              </a:prstGeom>
              <a:solidFill>
                <a:srgbClr val="0C1FCF"/>
              </a:solidFill>
              <a:ln>
                <a:solidFill>
                  <a:srgbClr val="0C1F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Isosceles Triangle 93">
                <a:extLst>
                  <a:ext uri="{FF2B5EF4-FFF2-40B4-BE49-F238E27FC236}">
                    <a16:creationId xmlns:a16="http://schemas.microsoft.com/office/drawing/2014/main" id="{DA5EC076-5A07-45B8-9A86-72DDBFA2179E}"/>
                  </a:ext>
                </a:extLst>
              </p:cNvPr>
              <p:cNvSpPr/>
              <p:nvPr/>
            </p:nvSpPr>
            <p:spPr>
              <a:xfrm rot="1561719">
                <a:off x="6268952" y="2540304"/>
                <a:ext cx="109575" cy="94461"/>
              </a:xfrm>
              <a:prstGeom prst="triangle">
                <a:avLst/>
              </a:prstGeom>
              <a:solidFill>
                <a:srgbClr val="0C1FCF"/>
              </a:solidFill>
              <a:ln>
                <a:solidFill>
                  <a:srgbClr val="0C1F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Isosceles Triangle 96">
                <a:extLst>
                  <a:ext uri="{FF2B5EF4-FFF2-40B4-BE49-F238E27FC236}">
                    <a16:creationId xmlns:a16="http://schemas.microsoft.com/office/drawing/2014/main" id="{A4E8DBFB-B269-4369-9EFD-2EBEDCCD6E90}"/>
                  </a:ext>
                </a:extLst>
              </p:cNvPr>
              <p:cNvSpPr/>
              <p:nvPr/>
            </p:nvSpPr>
            <p:spPr>
              <a:xfrm rot="1561719">
                <a:off x="5737501" y="2877809"/>
                <a:ext cx="109575" cy="94461"/>
              </a:xfrm>
              <a:prstGeom prst="triangle">
                <a:avLst/>
              </a:prstGeom>
              <a:solidFill>
                <a:srgbClr val="0C1FCF"/>
              </a:solidFill>
              <a:ln>
                <a:solidFill>
                  <a:srgbClr val="0C1F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Isosceles Triangle 98">
                <a:extLst>
                  <a:ext uri="{FF2B5EF4-FFF2-40B4-BE49-F238E27FC236}">
                    <a16:creationId xmlns:a16="http://schemas.microsoft.com/office/drawing/2014/main" id="{D2FA6F8D-C373-466F-A09E-3D2148562C48}"/>
                  </a:ext>
                </a:extLst>
              </p:cNvPr>
              <p:cNvSpPr/>
              <p:nvPr/>
            </p:nvSpPr>
            <p:spPr>
              <a:xfrm rot="21217014">
                <a:off x="5960397" y="2898428"/>
                <a:ext cx="109575" cy="94461"/>
              </a:xfrm>
              <a:prstGeom prst="triangle">
                <a:avLst/>
              </a:prstGeom>
              <a:solidFill>
                <a:srgbClr val="0C1FCF"/>
              </a:solidFill>
              <a:ln>
                <a:solidFill>
                  <a:srgbClr val="0C1F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Isosceles Triangle 100">
                <a:extLst>
                  <a:ext uri="{FF2B5EF4-FFF2-40B4-BE49-F238E27FC236}">
                    <a16:creationId xmlns:a16="http://schemas.microsoft.com/office/drawing/2014/main" id="{3C21925F-249C-4C3A-A3F4-CF2B7584B241}"/>
                  </a:ext>
                </a:extLst>
              </p:cNvPr>
              <p:cNvSpPr/>
              <p:nvPr/>
            </p:nvSpPr>
            <p:spPr>
              <a:xfrm rot="6039359">
                <a:off x="5527440" y="2499662"/>
                <a:ext cx="109575" cy="94461"/>
              </a:xfrm>
              <a:prstGeom prst="triangle">
                <a:avLst/>
              </a:prstGeom>
              <a:solidFill>
                <a:srgbClr val="0C1FCF"/>
              </a:solidFill>
              <a:ln>
                <a:solidFill>
                  <a:srgbClr val="0C1F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Isosceles Triangle 102">
                <a:extLst>
                  <a:ext uri="{FF2B5EF4-FFF2-40B4-BE49-F238E27FC236}">
                    <a16:creationId xmlns:a16="http://schemas.microsoft.com/office/drawing/2014/main" id="{D4B30B90-BE8A-4074-9828-75081938CADE}"/>
                  </a:ext>
                </a:extLst>
              </p:cNvPr>
              <p:cNvSpPr/>
              <p:nvPr/>
            </p:nvSpPr>
            <p:spPr>
              <a:xfrm rot="7822088">
                <a:off x="5658983" y="2250361"/>
                <a:ext cx="109575" cy="94461"/>
              </a:xfrm>
              <a:prstGeom prst="triangle">
                <a:avLst/>
              </a:prstGeom>
              <a:solidFill>
                <a:srgbClr val="0C1FCF"/>
              </a:solidFill>
              <a:ln>
                <a:solidFill>
                  <a:srgbClr val="0C1F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7" name="Oval 206">
              <a:extLst>
                <a:ext uri="{FF2B5EF4-FFF2-40B4-BE49-F238E27FC236}">
                  <a16:creationId xmlns:a16="http://schemas.microsoft.com/office/drawing/2014/main" id="{ABC42BCD-1846-4302-8459-E0D71A201F5F}"/>
                </a:ext>
              </a:extLst>
            </p:cNvPr>
            <p:cNvSpPr/>
            <p:nvPr/>
          </p:nvSpPr>
          <p:spPr>
            <a:xfrm>
              <a:off x="5619869" y="2911354"/>
              <a:ext cx="54864" cy="5486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2EB1E8CF-8497-4C7C-8489-1C93B60C15BC}"/>
                </a:ext>
              </a:extLst>
            </p:cNvPr>
            <p:cNvSpPr/>
            <p:nvPr/>
          </p:nvSpPr>
          <p:spPr>
            <a:xfrm>
              <a:off x="5880278" y="2969174"/>
              <a:ext cx="54864" cy="5486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F219E1F1-B11F-47FB-98BA-7E9F764445B5}"/>
                </a:ext>
              </a:extLst>
            </p:cNvPr>
            <p:cNvSpPr/>
            <p:nvPr/>
          </p:nvSpPr>
          <p:spPr>
            <a:xfrm>
              <a:off x="5651752" y="2171865"/>
              <a:ext cx="54864" cy="5486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B3AFDD40-7DD9-4FA3-BF31-EA9B74AF918F}"/>
                </a:ext>
              </a:extLst>
            </p:cNvPr>
            <p:cNvSpPr/>
            <p:nvPr/>
          </p:nvSpPr>
          <p:spPr>
            <a:xfrm>
              <a:off x="6280390" y="2633577"/>
              <a:ext cx="54864" cy="5486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E9541BB7-15BB-413E-BD5E-392494DE76D8}"/>
                </a:ext>
              </a:extLst>
            </p:cNvPr>
            <p:cNvSpPr/>
            <p:nvPr/>
          </p:nvSpPr>
          <p:spPr>
            <a:xfrm>
              <a:off x="6146682" y="2253403"/>
              <a:ext cx="54864" cy="5486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06BB3A5C-C2D8-4755-8C6C-A29ABDE2086D}"/>
                </a:ext>
              </a:extLst>
            </p:cNvPr>
            <p:cNvSpPr/>
            <p:nvPr/>
          </p:nvSpPr>
          <p:spPr>
            <a:xfrm>
              <a:off x="5451682" y="2440670"/>
              <a:ext cx="54864" cy="5486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6" name="Group 225">
            <a:extLst>
              <a:ext uri="{FF2B5EF4-FFF2-40B4-BE49-F238E27FC236}">
                <a16:creationId xmlns:a16="http://schemas.microsoft.com/office/drawing/2014/main" id="{D6F74EAE-D1F8-4E11-9F23-7E7987D66A27}"/>
              </a:ext>
            </a:extLst>
          </p:cNvPr>
          <p:cNvGrpSpPr/>
          <p:nvPr/>
        </p:nvGrpSpPr>
        <p:grpSpPr>
          <a:xfrm>
            <a:off x="7307738" y="2032566"/>
            <a:ext cx="1084752" cy="1076496"/>
            <a:chOff x="7255356" y="2064690"/>
            <a:chExt cx="1170118" cy="1161212"/>
          </a:xfrm>
        </p:grpSpPr>
        <p:grpSp>
          <p:nvGrpSpPr>
            <p:cNvPr id="105" name="Group 104">
              <a:extLst>
                <a:ext uri="{FF2B5EF4-FFF2-40B4-BE49-F238E27FC236}">
                  <a16:creationId xmlns:a16="http://schemas.microsoft.com/office/drawing/2014/main" id="{026321B5-E635-4DF0-8937-ABCFC55CE68A}"/>
                </a:ext>
              </a:extLst>
            </p:cNvPr>
            <p:cNvGrpSpPr/>
            <p:nvPr/>
          </p:nvGrpSpPr>
          <p:grpSpPr>
            <a:xfrm>
              <a:off x="7255356" y="2064690"/>
              <a:ext cx="1170118" cy="1161212"/>
              <a:chOff x="4156042" y="3808266"/>
              <a:chExt cx="781514" cy="775565"/>
            </a:xfrm>
          </p:grpSpPr>
          <p:grpSp>
            <p:nvGrpSpPr>
              <p:cNvPr id="106" name="Group 105">
                <a:extLst>
                  <a:ext uri="{FF2B5EF4-FFF2-40B4-BE49-F238E27FC236}">
                    <a16:creationId xmlns:a16="http://schemas.microsoft.com/office/drawing/2014/main" id="{32BFB32F-BFA3-4FED-B796-B594C0A760E5}"/>
                  </a:ext>
                </a:extLst>
              </p:cNvPr>
              <p:cNvGrpSpPr/>
              <p:nvPr/>
            </p:nvGrpSpPr>
            <p:grpSpPr>
              <a:xfrm>
                <a:off x="4156042" y="3808266"/>
                <a:ext cx="748281" cy="775565"/>
                <a:chOff x="4156269" y="2484171"/>
                <a:chExt cx="748281" cy="775565"/>
              </a:xfrm>
            </p:grpSpPr>
            <p:grpSp>
              <p:nvGrpSpPr>
                <p:cNvPr id="108" name="Group 107">
                  <a:extLst>
                    <a:ext uri="{FF2B5EF4-FFF2-40B4-BE49-F238E27FC236}">
                      <a16:creationId xmlns:a16="http://schemas.microsoft.com/office/drawing/2014/main" id="{204E81DB-B6A6-4BCA-B06B-F9D1FD84F61A}"/>
                    </a:ext>
                  </a:extLst>
                </p:cNvPr>
                <p:cNvGrpSpPr/>
                <p:nvPr/>
              </p:nvGrpSpPr>
              <p:grpSpPr>
                <a:xfrm>
                  <a:off x="4174004" y="2525870"/>
                  <a:ext cx="730546" cy="733866"/>
                  <a:chOff x="3283537" y="2816328"/>
                  <a:chExt cx="1341123" cy="1347219"/>
                </a:xfrm>
              </p:grpSpPr>
              <p:pic>
                <p:nvPicPr>
                  <p:cNvPr id="110" name="Picture 109" descr="A close up of a logo&#10;&#10;Description automatically generated">
                    <a:extLst>
                      <a:ext uri="{FF2B5EF4-FFF2-40B4-BE49-F238E27FC236}">
                        <a16:creationId xmlns:a16="http://schemas.microsoft.com/office/drawing/2014/main" id="{8773F044-2F3E-42DD-BEE9-09902D0E9FE7}"/>
                      </a:ext>
                    </a:extLst>
                  </p:cNvPr>
                  <p:cNvPicPr>
                    <a:picLocks noChangeAspect="1"/>
                  </p:cNvPicPr>
                  <p:nvPr/>
                </p:nvPicPr>
                <p:blipFill>
                  <a:blip r:embed="rId3"/>
                  <a:stretch>
                    <a:fillRect/>
                  </a:stretch>
                </p:blipFill>
                <p:spPr>
                  <a:xfrm>
                    <a:off x="3283537" y="2816328"/>
                    <a:ext cx="1341123" cy="1347219"/>
                  </a:xfrm>
                  <a:prstGeom prst="rect">
                    <a:avLst/>
                  </a:prstGeom>
                </p:spPr>
              </p:pic>
              <p:sp>
                <p:nvSpPr>
                  <p:cNvPr id="111" name="Rectangle 110">
                    <a:extLst>
                      <a:ext uri="{FF2B5EF4-FFF2-40B4-BE49-F238E27FC236}">
                        <a16:creationId xmlns:a16="http://schemas.microsoft.com/office/drawing/2014/main" id="{9220C7B8-58FD-469C-BF5D-2DD4E3C5CC72}"/>
                      </a:ext>
                    </a:extLst>
                  </p:cNvPr>
                  <p:cNvSpPr/>
                  <p:nvPr/>
                </p:nvSpPr>
                <p:spPr>
                  <a:xfrm>
                    <a:off x="4317558" y="3784821"/>
                    <a:ext cx="307102" cy="378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9" name="Isosceles Triangle 108">
                  <a:extLst>
                    <a:ext uri="{FF2B5EF4-FFF2-40B4-BE49-F238E27FC236}">
                      <a16:creationId xmlns:a16="http://schemas.microsoft.com/office/drawing/2014/main" id="{DB5D1044-AC77-48C1-A21A-708359AAA11A}"/>
                    </a:ext>
                  </a:extLst>
                </p:cNvPr>
                <p:cNvSpPr/>
                <p:nvPr/>
              </p:nvSpPr>
              <p:spPr>
                <a:xfrm rot="878943">
                  <a:off x="4156269" y="2484171"/>
                  <a:ext cx="151937" cy="130980"/>
                </a:xfrm>
                <a:prstGeom prst="triangle">
                  <a:avLst/>
                </a:prstGeom>
                <a:solidFill>
                  <a:srgbClr val="0C1FCF"/>
                </a:solidFill>
                <a:ln>
                  <a:solidFill>
                    <a:srgbClr val="0C1F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7" name="Isosceles Triangle 106">
                <a:extLst>
                  <a:ext uri="{FF2B5EF4-FFF2-40B4-BE49-F238E27FC236}">
                    <a16:creationId xmlns:a16="http://schemas.microsoft.com/office/drawing/2014/main" id="{D4FFACEE-60CD-4DCC-9F1A-E09C7FBB4A47}"/>
                  </a:ext>
                </a:extLst>
              </p:cNvPr>
              <p:cNvSpPr/>
              <p:nvPr/>
            </p:nvSpPr>
            <p:spPr>
              <a:xfrm rot="6251653">
                <a:off x="4796097" y="3839936"/>
                <a:ext cx="151937" cy="130980"/>
              </a:xfrm>
              <a:prstGeom prst="triangle">
                <a:avLst/>
              </a:prstGeom>
              <a:solidFill>
                <a:srgbClr val="0C1FCF"/>
              </a:solidFill>
              <a:ln>
                <a:solidFill>
                  <a:srgbClr val="0C1F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2" name="Oval 221">
              <a:extLst>
                <a:ext uri="{FF2B5EF4-FFF2-40B4-BE49-F238E27FC236}">
                  <a16:creationId xmlns:a16="http://schemas.microsoft.com/office/drawing/2014/main" id="{93942CF5-0CBA-4E8B-9DA7-1891867C02D1}"/>
                </a:ext>
              </a:extLst>
            </p:cNvPr>
            <p:cNvSpPr/>
            <p:nvPr/>
          </p:nvSpPr>
          <p:spPr>
            <a:xfrm>
              <a:off x="8271894" y="2322114"/>
              <a:ext cx="73152" cy="731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8013DD2E-B328-4A1C-9411-B6D6B92F30BA}"/>
                </a:ext>
              </a:extLst>
            </p:cNvPr>
            <p:cNvSpPr/>
            <p:nvPr/>
          </p:nvSpPr>
          <p:spPr>
            <a:xfrm>
              <a:off x="7332523" y="2315806"/>
              <a:ext cx="73152" cy="731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2" name="Straight Arrow Connector 111">
            <a:extLst>
              <a:ext uri="{FF2B5EF4-FFF2-40B4-BE49-F238E27FC236}">
                <a16:creationId xmlns:a16="http://schemas.microsoft.com/office/drawing/2014/main" id="{2B42754D-5ABA-416E-8ACA-5BC1E538BB4B}"/>
              </a:ext>
            </a:extLst>
          </p:cNvPr>
          <p:cNvCxnSpPr>
            <a:cxnSpLocks/>
          </p:cNvCxnSpPr>
          <p:nvPr/>
        </p:nvCxnSpPr>
        <p:spPr>
          <a:xfrm>
            <a:off x="1643709" y="2576019"/>
            <a:ext cx="403913"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22" name="Straight Arrow Connector 121">
            <a:extLst>
              <a:ext uri="{FF2B5EF4-FFF2-40B4-BE49-F238E27FC236}">
                <a16:creationId xmlns:a16="http://schemas.microsoft.com/office/drawing/2014/main" id="{BAB3C00E-EA67-4448-8621-E23F491F0A2E}"/>
              </a:ext>
            </a:extLst>
          </p:cNvPr>
          <p:cNvCxnSpPr>
            <a:cxnSpLocks/>
          </p:cNvCxnSpPr>
          <p:nvPr/>
        </p:nvCxnSpPr>
        <p:spPr>
          <a:xfrm>
            <a:off x="4466821" y="2574687"/>
            <a:ext cx="403913"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23" name="Straight Arrow Connector 122">
            <a:extLst>
              <a:ext uri="{FF2B5EF4-FFF2-40B4-BE49-F238E27FC236}">
                <a16:creationId xmlns:a16="http://schemas.microsoft.com/office/drawing/2014/main" id="{6CB9051A-1EF1-4D45-A757-A0E331DDA804}"/>
              </a:ext>
            </a:extLst>
          </p:cNvPr>
          <p:cNvCxnSpPr>
            <a:cxnSpLocks/>
          </p:cNvCxnSpPr>
          <p:nvPr/>
        </p:nvCxnSpPr>
        <p:spPr>
          <a:xfrm>
            <a:off x="6825110" y="2571749"/>
            <a:ext cx="403913"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0565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EF9C8-BFAD-4ED9-8524-EF81A6393533}"/>
              </a:ext>
            </a:extLst>
          </p:cNvPr>
          <p:cNvSpPr>
            <a:spLocks noGrp="1"/>
          </p:cNvSpPr>
          <p:nvPr>
            <p:ph type="ctrTitle"/>
          </p:nvPr>
        </p:nvSpPr>
        <p:spPr/>
        <p:txBody>
          <a:bodyPr/>
          <a:lstStyle/>
          <a:p>
            <a:r>
              <a:rPr lang="en-US" b="0" dirty="0"/>
              <a:t>Standard Optimization</a:t>
            </a:r>
          </a:p>
        </p:txBody>
      </p:sp>
      <p:grpSp>
        <p:nvGrpSpPr>
          <p:cNvPr id="54" name="Group 53">
            <a:extLst>
              <a:ext uri="{FF2B5EF4-FFF2-40B4-BE49-F238E27FC236}">
                <a16:creationId xmlns:a16="http://schemas.microsoft.com/office/drawing/2014/main" id="{06F1167E-9ABD-4748-9266-793366CC4B22}"/>
              </a:ext>
            </a:extLst>
          </p:cNvPr>
          <p:cNvGrpSpPr/>
          <p:nvPr/>
        </p:nvGrpSpPr>
        <p:grpSpPr>
          <a:xfrm>
            <a:off x="373708" y="2054849"/>
            <a:ext cx="1087337" cy="1079061"/>
            <a:chOff x="4156042" y="3808266"/>
            <a:chExt cx="781514" cy="775565"/>
          </a:xfrm>
        </p:grpSpPr>
        <p:grpSp>
          <p:nvGrpSpPr>
            <p:cNvPr id="55" name="Group 54">
              <a:extLst>
                <a:ext uri="{FF2B5EF4-FFF2-40B4-BE49-F238E27FC236}">
                  <a16:creationId xmlns:a16="http://schemas.microsoft.com/office/drawing/2014/main" id="{27BA513C-94B8-4048-997B-48233EA9314C}"/>
                </a:ext>
              </a:extLst>
            </p:cNvPr>
            <p:cNvGrpSpPr/>
            <p:nvPr/>
          </p:nvGrpSpPr>
          <p:grpSpPr>
            <a:xfrm>
              <a:off x="4156042" y="3808266"/>
              <a:ext cx="748281" cy="775565"/>
              <a:chOff x="4156269" y="2484171"/>
              <a:chExt cx="748281" cy="775565"/>
            </a:xfrm>
          </p:grpSpPr>
          <p:grpSp>
            <p:nvGrpSpPr>
              <p:cNvPr id="57" name="Group 56">
                <a:extLst>
                  <a:ext uri="{FF2B5EF4-FFF2-40B4-BE49-F238E27FC236}">
                    <a16:creationId xmlns:a16="http://schemas.microsoft.com/office/drawing/2014/main" id="{7425A631-365F-4D97-A2A9-3BEAE1385412}"/>
                  </a:ext>
                </a:extLst>
              </p:cNvPr>
              <p:cNvGrpSpPr/>
              <p:nvPr/>
            </p:nvGrpSpPr>
            <p:grpSpPr>
              <a:xfrm>
                <a:off x="4174004" y="2525870"/>
                <a:ext cx="730546" cy="733866"/>
                <a:chOff x="3283537" y="2816328"/>
                <a:chExt cx="1341123" cy="1347219"/>
              </a:xfrm>
            </p:grpSpPr>
            <p:pic>
              <p:nvPicPr>
                <p:cNvPr id="59" name="Picture 58" descr="A close up of a logo&#10;&#10;Description automatically generated">
                  <a:extLst>
                    <a:ext uri="{FF2B5EF4-FFF2-40B4-BE49-F238E27FC236}">
                      <a16:creationId xmlns:a16="http://schemas.microsoft.com/office/drawing/2014/main" id="{8C0BE47D-DC7F-442C-9D58-3604B88E66B3}"/>
                    </a:ext>
                  </a:extLst>
                </p:cNvPr>
                <p:cNvPicPr>
                  <a:picLocks noChangeAspect="1"/>
                </p:cNvPicPr>
                <p:nvPr/>
              </p:nvPicPr>
              <p:blipFill>
                <a:blip r:embed="rId3"/>
                <a:stretch>
                  <a:fillRect/>
                </a:stretch>
              </p:blipFill>
              <p:spPr>
                <a:xfrm>
                  <a:off x="3283537" y="2816328"/>
                  <a:ext cx="1341123" cy="1347219"/>
                </a:xfrm>
                <a:prstGeom prst="rect">
                  <a:avLst/>
                </a:prstGeom>
              </p:spPr>
            </p:pic>
            <p:sp>
              <p:nvSpPr>
                <p:cNvPr id="60" name="Rectangle 59">
                  <a:extLst>
                    <a:ext uri="{FF2B5EF4-FFF2-40B4-BE49-F238E27FC236}">
                      <a16:creationId xmlns:a16="http://schemas.microsoft.com/office/drawing/2014/main" id="{5A455A8B-B194-4EA5-B6CF-9986FDD22E62}"/>
                    </a:ext>
                  </a:extLst>
                </p:cNvPr>
                <p:cNvSpPr/>
                <p:nvPr/>
              </p:nvSpPr>
              <p:spPr>
                <a:xfrm>
                  <a:off x="4317558" y="3784821"/>
                  <a:ext cx="307102" cy="378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Isosceles Triangle 57">
                <a:extLst>
                  <a:ext uri="{FF2B5EF4-FFF2-40B4-BE49-F238E27FC236}">
                    <a16:creationId xmlns:a16="http://schemas.microsoft.com/office/drawing/2014/main" id="{6A552366-A717-4784-B920-9A79952227F9}"/>
                  </a:ext>
                </a:extLst>
              </p:cNvPr>
              <p:cNvSpPr/>
              <p:nvPr/>
            </p:nvSpPr>
            <p:spPr>
              <a:xfrm rot="878943">
                <a:off x="4156269" y="2484171"/>
                <a:ext cx="151937" cy="130980"/>
              </a:xfrm>
              <a:prstGeom prst="triangle">
                <a:avLst/>
              </a:prstGeom>
              <a:solidFill>
                <a:srgbClr val="0C1FCF"/>
              </a:solidFill>
              <a:ln>
                <a:solidFill>
                  <a:srgbClr val="0C1F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6" name="Isosceles Triangle 55">
              <a:extLst>
                <a:ext uri="{FF2B5EF4-FFF2-40B4-BE49-F238E27FC236}">
                  <a16:creationId xmlns:a16="http://schemas.microsoft.com/office/drawing/2014/main" id="{CECF45A3-1856-4E57-9271-82946FFD9046}"/>
                </a:ext>
              </a:extLst>
            </p:cNvPr>
            <p:cNvSpPr/>
            <p:nvPr/>
          </p:nvSpPr>
          <p:spPr>
            <a:xfrm rot="6251653">
              <a:off x="4796097" y="3839936"/>
              <a:ext cx="151937" cy="130980"/>
            </a:xfrm>
            <a:prstGeom prst="triangle">
              <a:avLst/>
            </a:prstGeom>
            <a:solidFill>
              <a:srgbClr val="0C1FCF"/>
            </a:solidFill>
            <a:ln>
              <a:solidFill>
                <a:srgbClr val="0C1F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5" name="Group 224">
            <a:extLst>
              <a:ext uri="{FF2B5EF4-FFF2-40B4-BE49-F238E27FC236}">
                <a16:creationId xmlns:a16="http://schemas.microsoft.com/office/drawing/2014/main" id="{D8112DCB-ADBD-4DA2-B2A3-4AB681329109}"/>
              </a:ext>
            </a:extLst>
          </p:cNvPr>
          <p:cNvGrpSpPr/>
          <p:nvPr/>
        </p:nvGrpSpPr>
        <p:grpSpPr>
          <a:xfrm>
            <a:off x="2420335" y="1755353"/>
            <a:ext cx="1873841" cy="1825318"/>
            <a:chOff x="2451135" y="1596224"/>
            <a:chExt cx="2088628" cy="2034543"/>
          </a:xfrm>
        </p:grpSpPr>
        <p:grpSp>
          <p:nvGrpSpPr>
            <p:cNvPr id="42" name="Group 41">
              <a:extLst>
                <a:ext uri="{FF2B5EF4-FFF2-40B4-BE49-F238E27FC236}">
                  <a16:creationId xmlns:a16="http://schemas.microsoft.com/office/drawing/2014/main" id="{AC86694F-1474-4C0C-A75B-E44F36634E16}"/>
                </a:ext>
              </a:extLst>
            </p:cNvPr>
            <p:cNvGrpSpPr/>
            <p:nvPr/>
          </p:nvGrpSpPr>
          <p:grpSpPr>
            <a:xfrm>
              <a:off x="2565190" y="2825098"/>
              <a:ext cx="643849" cy="643901"/>
              <a:chOff x="1429144" y="1422399"/>
              <a:chExt cx="892765" cy="892837"/>
            </a:xfrm>
          </p:grpSpPr>
          <p:grpSp>
            <p:nvGrpSpPr>
              <p:cNvPr id="43" name="Group 42">
                <a:extLst>
                  <a:ext uri="{FF2B5EF4-FFF2-40B4-BE49-F238E27FC236}">
                    <a16:creationId xmlns:a16="http://schemas.microsoft.com/office/drawing/2014/main" id="{38CD9311-8C43-44C1-A0C6-B7BE9E0A4B8E}"/>
                  </a:ext>
                </a:extLst>
              </p:cNvPr>
              <p:cNvGrpSpPr/>
              <p:nvPr/>
            </p:nvGrpSpPr>
            <p:grpSpPr>
              <a:xfrm rot="14266841">
                <a:off x="1430804" y="1561769"/>
                <a:ext cx="730546" cy="733866"/>
                <a:chOff x="3283537" y="2816328"/>
                <a:chExt cx="1341123" cy="1347219"/>
              </a:xfrm>
            </p:grpSpPr>
            <p:pic>
              <p:nvPicPr>
                <p:cNvPr id="52" name="Picture 51" descr="A close up of a logo&#10;&#10;Description automatically generated">
                  <a:extLst>
                    <a:ext uri="{FF2B5EF4-FFF2-40B4-BE49-F238E27FC236}">
                      <a16:creationId xmlns:a16="http://schemas.microsoft.com/office/drawing/2014/main" id="{806AF5D3-FC12-4F2F-A96F-047D9DD13618}"/>
                    </a:ext>
                  </a:extLst>
                </p:cNvPr>
                <p:cNvPicPr>
                  <a:picLocks noChangeAspect="1"/>
                </p:cNvPicPr>
                <p:nvPr/>
              </p:nvPicPr>
              <p:blipFill>
                <a:blip r:embed="rId3"/>
                <a:stretch>
                  <a:fillRect/>
                </a:stretch>
              </p:blipFill>
              <p:spPr>
                <a:xfrm>
                  <a:off x="3283537" y="2816328"/>
                  <a:ext cx="1341123" cy="1347219"/>
                </a:xfrm>
                <a:prstGeom prst="rect">
                  <a:avLst/>
                </a:prstGeom>
              </p:spPr>
            </p:pic>
            <p:sp>
              <p:nvSpPr>
                <p:cNvPr id="53" name="Rectangle 52">
                  <a:extLst>
                    <a:ext uri="{FF2B5EF4-FFF2-40B4-BE49-F238E27FC236}">
                      <a16:creationId xmlns:a16="http://schemas.microsoft.com/office/drawing/2014/main" id="{2C419072-48E1-49C3-866E-2C16144A9486}"/>
                    </a:ext>
                  </a:extLst>
                </p:cNvPr>
                <p:cNvSpPr/>
                <p:nvPr/>
              </p:nvSpPr>
              <p:spPr>
                <a:xfrm>
                  <a:off x="4317558" y="3784821"/>
                  <a:ext cx="307102" cy="378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D757A3F1-B18E-4512-9320-D7B933C1F8A0}"/>
                  </a:ext>
                </a:extLst>
              </p:cNvPr>
              <p:cNvGrpSpPr/>
              <p:nvPr/>
            </p:nvGrpSpPr>
            <p:grpSpPr>
              <a:xfrm rot="7673010">
                <a:off x="1589703" y="1583030"/>
                <a:ext cx="730546" cy="733866"/>
                <a:chOff x="3283537" y="2816328"/>
                <a:chExt cx="1341123" cy="1347219"/>
              </a:xfrm>
            </p:grpSpPr>
            <p:pic>
              <p:nvPicPr>
                <p:cNvPr id="50" name="Picture 49" descr="A close up of a logo&#10;&#10;Description automatically generated">
                  <a:extLst>
                    <a:ext uri="{FF2B5EF4-FFF2-40B4-BE49-F238E27FC236}">
                      <a16:creationId xmlns:a16="http://schemas.microsoft.com/office/drawing/2014/main" id="{43725EB6-3E39-4540-8126-4DA35DB951D9}"/>
                    </a:ext>
                  </a:extLst>
                </p:cNvPr>
                <p:cNvPicPr>
                  <a:picLocks noChangeAspect="1"/>
                </p:cNvPicPr>
                <p:nvPr/>
              </p:nvPicPr>
              <p:blipFill>
                <a:blip r:embed="rId3"/>
                <a:stretch>
                  <a:fillRect/>
                </a:stretch>
              </p:blipFill>
              <p:spPr>
                <a:xfrm>
                  <a:off x="3283537" y="2816328"/>
                  <a:ext cx="1341123" cy="1347219"/>
                </a:xfrm>
                <a:prstGeom prst="rect">
                  <a:avLst/>
                </a:prstGeom>
              </p:spPr>
            </p:pic>
            <p:sp>
              <p:nvSpPr>
                <p:cNvPr id="51" name="Rectangle 50">
                  <a:extLst>
                    <a:ext uri="{FF2B5EF4-FFF2-40B4-BE49-F238E27FC236}">
                      <a16:creationId xmlns:a16="http://schemas.microsoft.com/office/drawing/2014/main" id="{60741960-FB42-4550-BFD2-0AD63EB71368}"/>
                    </a:ext>
                  </a:extLst>
                </p:cNvPr>
                <p:cNvSpPr/>
                <p:nvPr/>
              </p:nvSpPr>
              <p:spPr>
                <a:xfrm>
                  <a:off x="4317558" y="3784821"/>
                  <a:ext cx="307102" cy="378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6E91513A-5AA8-47A8-B6EA-1688A194EE9A}"/>
                  </a:ext>
                </a:extLst>
              </p:cNvPr>
              <p:cNvGrpSpPr/>
              <p:nvPr/>
            </p:nvGrpSpPr>
            <p:grpSpPr>
              <a:xfrm>
                <a:off x="1509734" y="1422399"/>
                <a:ext cx="730546" cy="733866"/>
                <a:chOff x="3283537" y="2816328"/>
                <a:chExt cx="1341123" cy="1347219"/>
              </a:xfrm>
            </p:grpSpPr>
            <p:pic>
              <p:nvPicPr>
                <p:cNvPr id="48" name="Picture 47" descr="A close up of a logo&#10;&#10;Description automatically generated">
                  <a:extLst>
                    <a:ext uri="{FF2B5EF4-FFF2-40B4-BE49-F238E27FC236}">
                      <a16:creationId xmlns:a16="http://schemas.microsoft.com/office/drawing/2014/main" id="{60A88022-C41E-43A0-9062-B92BC2951009}"/>
                    </a:ext>
                  </a:extLst>
                </p:cNvPr>
                <p:cNvPicPr>
                  <a:picLocks noChangeAspect="1"/>
                </p:cNvPicPr>
                <p:nvPr/>
              </p:nvPicPr>
              <p:blipFill>
                <a:blip r:embed="rId3"/>
                <a:stretch>
                  <a:fillRect/>
                </a:stretch>
              </p:blipFill>
              <p:spPr>
                <a:xfrm>
                  <a:off x="3283537" y="2816328"/>
                  <a:ext cx="1341123" cy="1347219"/>
                </a:xfrm>
                <a:prstGeom prst="rect">
                  <a:avLst/>
                </a:prstGeom>
              </p:spPr>
            </p:pic>
            <p:sp>
              <p:nvSpPr>
                <p:cNvPr id="49" name="Rectangle 48">
                  <a:extLst>
                    <a:ext uri="{FF2B5EF4-FFF2-40B4-BE49-F238E27FC236}">
                      <a16:creationId xmlns:a16="http://schemas.microsoft.com/office/drawing/2014/main" id="{C1E4CAE4-2468-48AC-9564-7821490D06A0}"/>
                    </a:ext>
                  </a:extLst>
                </p:cNvPr>
                <p:cNvSpPr/>
                <p:nvPr/>
              </p:nvSpPr>
              <p:spPr>
                <a:xfrm>
                  <a:off x="4317558" y="3784821"/>
                  <a:ext cx="307102" cy="378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Oval 45">
                <a:extLst>
                  <a:ext uri="{FF2B5EF4-FFF2-40B4-BE49-F238E27FC236}">
                    <a16:creationId xmlns:a16="http://schemas.microsoft.com/office/drawing/2014/main" id="{60196898-026A-43A2-81A8-DE23CB409514}"/>
                  </a:ext>
                </a:extLst>
              </p:cNvPr>
              <p:cNvSpPr/>
              <p:nvPr/>
            </p:nvSpPr>
            <p:spPr>
              <a:xfrm>
                <a:off x="1503235" y="1516380"/>
                <a:ext cx="737045" cy="737045"/>
              </a:xfrm>
              <a:prstGeom prst="ellipse">
                <a:avLst/>
              </a:prstGeom>
              <a:solidFill>
                <a:srgbClr val="7F7F7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F92FC4D-FBF0-44BA-9E6D-E4D8A92B6D51}"/>
                  </a:ext>
                </a:extLst>
              </p:cNvPr>
              <p:cNvSpPr/>
              <p:nvPr/>
            </p:nvSpPr>
            <p:spPr>
              <a:xfrm>
                <a:off x="1667586" y="1843765"/>
                <a:ext cx="256985" cy="256985"/>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Isosceles Triangle 61">
              <a:extLst>
                <a:ext uri="{FF2B5EF4-FFF2-40B4-BE49-F238E27FC236}">
                  <a16:creationId xmlns:a16="http://schemas.microsoft.com/office/drawing/2014/main" id="{42F07362-315A-437F-882F-225B76352EE8}"/>
                </a:ext>
              </a:extLst>
            </p:cNvPr>
            <p:cNvSpPr/>
            <p:nvPr/>
          </p:nvSpPr>
          <p:spPr>
            <a:xfrm rot="878943">
              <a:off x="3439941" y="1599971"/>
              <a:ext cx="109575" cy="94461"/>
            </a:xfrm>
            <a:prstGeom prst="triangle">
              <a:avLst/>
            </a:prstGeom>
            <a:solidFill>
              <a:srgbClr val="0C1FCF"/>
            </a:solidFill>
            <a:ln>
              <a:solidFill>
                <a:srgbClr val="0C1F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Isosceles Triangle 63">
              <a:extLst>
                <a:ext uri="{FF2B5EF4-FFF2-40B4-BE49-F238E27FC236}">
                  <a16:creationId xmlns:a16="http://schemas.microsoft.com/office/drawing/2014/main" id="{595B161F-CEDA-4230-A968-82F643EB27DE}"/>
                </a:ext>
              </a:extLst>
            </p:cNvPr>
            <p:cNvSpPr/>
            <p:nvPr/>
          </p:nvSpPr>
          <p:spPr>
            <a:xfrm rot="3489493">
              <a:off x="4437745" y="2492541"/>
              <a:ext cx="109575" cy="94461"/>
            </a:xfrm>
            <a:prstGeom prst="triangle">
              <a:avLst/>
            </a:prstGeom>
            <a:solidFill>
              <a:srgbClr val="0C1FCF"/>
            </a:solidFill>
            <a:ln>
              <a:solidFill>
                <a:srgbClr val="0C1F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Isosceles Triangle 65">
              <a:extLst>
                <a:ext uri="{FF2B5EF4-FFF2-40B4-BE49-F238E27FC236}">
                  <a16:creationId xmlns:a16="http://schemas.microsoft.com/office/drawing/2014/main" id="{A347F5F7-E512-4973-8B7E-D02877FFBD12}"/>
                </a:ext>
              </a:extLst>
            </p:cNvPr>
            <p:cNvSpPr/>
            <p:nvPr/>
          </p:nvSpPr>
          <p:spPr>
            <a:xfrm rot="9942511">
              <a:off x="3392603" y="2857813"/>
              <a:ext cx="109575" cy="94461"/>
            </a:xfrm>
            <a:prstGeom prst="triangle">
              <a:avLst/>
            </a:prstGeom>
            <a:solidFill>
              <a:srgbClr val="0C1FCF"/>
            </a:solidFill>
            <a:ln>
              <a:solidFill>
                <a:srgbClr val="0C1F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Isosceles Triangle 67">
              <a:extLst>
                <a:ext uri="{FF2B5EF4-FFF2-40B4-BE49-F238E27FC236}">
                  <a16:creationId xmlns:a16="http://schemas.microsoft.com/office/drawing/2014/main" id="{E1F3ADE2-15B3-4AE6-95A4-66084F0836BD}"/>
                </a:ext>
              </a:extLst>
            </p:cNvPr>
            <p:cNvSpPr/>
            <p:nvPr/>
          </p:nvSpPr>
          <p:spPr>
            <a:xfrm rot="3489493">
              <a:off x="2545731" y="2607621"/>
              <a:ext cx="109575" cy="94461"/>
            </a:xfrm>
            <a:prstGeom prst="triangle">
              <a:avLst/>
            </a:prstGeom>
            <a:solidFill>
              <a:srgbClr val="0C1FCF"/>
            </a:solidFill>
            <a:ln>
              <a:solidFill>
                <a:srgbClr val="0C1F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Isosceles Triangle 69">
              <a:extLst>
                <a:ext uri="{FF2B5EF4-FFF2-40B4-BE49-F238E27FC236}">
                  <a16:creationId xmlns:a16="http://schemas.microsoft.com/office/drawing/2014/main" id="{8E89E0C3-411F-4CED-A861-F8F3E13841A5}"/>
                </a:ext>
              </a:extLst>
            </p:cNvPr>
            <p:cNvSpPr/>
            <p:nvPr/>
          </p:nvSpPr>
          <p:spPr>
            <a:xfrm rot="3489493">
              <a:off x="4078453" y="1717496"/>
              <a:ext cx="109575" cy="94461"/>
            </a:xfrm>
            <a:prstGeom prst="triangle">
              <a:avLst/>
            </a:prstGeom>
            <a:solidFill>
              <a:srgbClr val="0C1FCF"/>
            </a:solidFill>
            <a:ln>
              <a:solidFill>
                <a:srgbClr val="0C1F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Isosceles Triangle 70">
              <a:extLst>
                <a:ext uri="{FF2B5EF4-FFF2-40B4-BE49-F238E27FC236}">
                  <a16:creationId xmlns:a16="http://schemas.microsoft.com/office/drawing/2014/main" id="{AF6D2CF9-CF2B-4A5F-A613-69FE9D438258}"/>
                </a:ext>
              </a:extLst>
            </p:cNvPr>
            <p:cNvSpPr/>
            <p:nvPr/>
          </p:nvSpPr>
          <p:spPr>
            <a:xfrm rot="3489493">
              <a:off x="3344166" y="3528749"/>
              <a:ext cx="109575" cy="94461"/>
            </a:xfrm>
            <a:prstGeom prst="triangle">
              <a:avLst/>
            </a:prstGeom>
            <a:solidFill>
              <a:srgbClr val="0C1FCF"/>
            </a:solidFill>
            <a:ln>
              <a:solidFill>
                <a:srgbClr val="0C1F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Isosceles Triangle 72">
              <a:extLst>
                <a:ext uri="{FF2B5EF4-FFF2-40B4-BE49-F238E27FC236}">
                  <a16:creationId xmlns:a16="http://schemas.microsoft.com/office/drawing/2014/main" id="{FF6A40D9-116E-4905-8274-AFA50BB62550}"/>
                </a:ext>
              </a:extLst>
            </p:cNvPr>
            <p:cNvSpPr/>
            <p:nvPr/>
          </p:nvSpPr>
          <p:spPr>
            <a:xfrm rot="3489493">
              <a:off x="3180340" y="2291998"/>
              <a:ext cx="109575" cy="94461"/>
            </a:xfrm>
            <a:prstGeom prst="triangle">
              <a:avLst/>
            </a:prstGeom>
            <a:solidFill>
              <a:srgbClr val="0C1FCF"/>
            </a:solidFill>
            <a:ln>
              <a:solidFill>
                <a:srgbClr val="0C1F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Isosceles Triangle 74">
              <a:extLst>
                <a:ext uri="{FF2B5EF4-FFF2-40B4-BE49-F238E27FC236}">
                  <a16:creationId xmlns:a16="http://schemas.microsoft.com/office/drawing/2014/main" id="{979DD84A-1786-4FD0-834F-F1B4C1121C3C}"/>
                </a:ext>
              </a:extLst>
            </p:cNvPr>
            <p:cNvSpPr/>
            <p:nvPr/>
          </p:nvSpPr>
          <p:spPr>
            <a:xfrm rot="3489493">
              <a:off x="4009425" y="2917107"/>
              <a:ext cx="109575" cy="94461"/>
            </a:xfrm>
            <a:prstGeom prst="triangle">
              <a:avLst/>
            </a:prstGeom>
            <a:solidFill>
              <a:srgbClr val="0C1FCF"/>
            </a:solidFill>
            <a:ln>
              <a:solidFill>
                <a:srgbClr val="0C1F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Isosceles Triangle 76">
              <a:extLst>
                <a:ext uri="{FF2B5EF4-FFF2-40B4-BE49-F238E27FC236}">
                  <a16:creationId xmlns:a16="http://schemas.microsoft.com/office/drawing/2014/main" id="{A7AE403F-A390-4B07-B5BC-EF181EEEAB70}"/>
                </a:ext>
              </a:extLst>
            </p:cNvPr>
            <p:cNvSpPr/>
            <p:nvPr/>
          </p:nvSpPr>
          <p:spPr>
            <a:xfrm rot="3489493">
              <a:off x="2443578" y="2067036"/>
              <a:ext cx="109575" cy="94461"/>
            </a:xfrm>
            <a:prstGeom prst="triangle">
              <a:avLst/>
            </a:prstGeom>
            <a:solidFill>
              <a:srgbClr val="0C1FCF"/>
            </a:solidFill>
            <a:ln>
              <a:solidFill>
                <a:srgbClr val="0C1F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7" name="Group 146">
              <a:extLst>
                <a:ext uri="{FF2B5EF4-FFF2-40B4-BE49-F238E27FC236}">
                  <a16:creationId xmlns:a16="http://schemas.microsoft.com/office/drawing/2014/main" id="{05363D5E-2196-4736-BC28-404799E72FD9}"/>
                </a:ext>
              </a:extLst>
            </p:cNvPr>
            <p:cNvGrpSpPr/>
            <p:nvPr/>
          </p:nvGrpSpPr>
          <p:grpSpPr>
            <a:xfrm>
              <a:off x="2631234" y="1596224"/>
              <a:ext cx="643849" cy="643901"/>
              <a:chOff x="1429144" y="1422399"/>
              <a:chExt cx="892765" cy="892837"/>
            </a:xfrm>
          </p:grpSpPr>
          <p:grpSp>
            <p:nvGrpSpPr>
              <p:cNvPr id="148" name="Group 147">
                <a:extLst>
                  <a:ext uri="{FF2B5EF4-FFF2-40B4-BE49-F238E27FC236}">
                    <a16:creationId xmlns:a16="http://schemas.microsoft.com/office/drawing/2014/main" id="{5794791A-78BA-47D0-8FE5-2704E3C1BDE5}"/>
                  </a:ext>
                </a:extLst>
              </p:cNvPr>
              <p:cNvGrpSpPr/>
              <p:nvPr/>
            </p:nvGrpSpPr>
            <p:grpSpPr>
              <a:xfrm rot="14266841">
                <a:off x="1430804" y="1561769"/>
                <a:ext cx="730546" cy="733866"/>
                <a:chOff x="3283537" y="2816328"/>
                <a:chExt cx="1341123" cy="1347219"/>
              </a:xfrm>
            </p:grpSpPr>
            <p:pic>
              <p:nvPicPr>
                <p:cNvPr id="157" name="Picture 156" descr="A close up of a logo&#10;&#10;Description automatically generated">
                  <a:extLst>
                    <a:ext uri="{FF2B5EF4-FFF2-40B4-BE49-F238E27FC236}">
                      <a16:creationId xmlns:a16="http://schemas.microsoft.com/office/drawing/2014/main" id="{49AA4E0D-2E5B-43E0-BD7B-F3FA0A0C73C0}"/>
                    </a:ext>
                  </a:extLst>
                </p:cNvPr>
                <p:cNvPicPr>
                  <a:picLocks noChangeAspect="1"/>
                </p:cNvPicPr>
                <p:nvPr/>
              </p:nvPicPr>
              <p:blipFill>
                <a:blip r:embed="rId3"/>
                <a:stretch>
                  <a:fillRect/>
                </a:stretch>
              </p:blipFill>
              <p:spPr>
                <a:xfrm>
                  <a:off x="3283537" y="2816328"/>
                  <a:ext cx="1341123" cy="1347219"/>
                </a:xfrm>
                <a:prstGeom prst="rect">
                  <a:avLst/>
                </a:prstGeom>
              </p:spPr>
            </p:pic>
            <p:sp>
              <p:nvSpPr>
                <p:cNvPr id="158" name="Rectangle 157">
                  <a:extLst>
                    <a:ext uri="{FF2B5EF4-FFF2-40B4-BE49-F238E27FC236}">
                      <a16:creationId xmlns:a16="http://schemas.microsoft.com/office/drawing/2014/main" id="{6BDDB92C-FCDD-499A-AAA8-87C9E2B8FEF9}"/>
                    </a:ext>
                  </a:extLst>
                </p:cNvPr>
                <p:cNvSpPr/>
                <p:nvPr/>
              </p:nvSpPr>
              <p:spPr>
                <a:xfrm>
                  <a:off x="4317558" y="3784821"/>
                  <a:ext cx="307102" cy="378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9" name="Group 148">
                <a:extLst>
                  <a:ext uri="{FF2B5EF4-FFF2-40B4-BE49-F238E27FC236}">
                    <a16:creationId xmlns:a16="http://schemas.microsoft.com/office/drawing/2014/main" id="{294D50C0-DCA2-409E-8221-2F5670C4F65E}"/>
                  </a:ext>
                </a:extLst>
              </p:cNvPr>
              <p:cNvGrpSpPr/>
              <p:nvPr/>
            </p:nvGrpSpPr>
            <p:grpSpPr>
              <a:xfrm rot="7673010">
                <a:off x="1589703" y="1583030"/>
                <a:ext cx="730546" cy="733866"/>
                <a:chOff x="3283537" y="2816328"/>
                <a:chExt cx="1341123" cy="1347219"/>
              </a:xfrm>
            </p:grpSpPr>
            <p:pic>
              <p:nvPicPr>
                <p:cNvPr id="155" name="Picture 154" descr="A close up of a logo&#10;&#10;Description automatically generated">
                  <a:extLst>
                    <a:ext uri="{FF2B5EF4-FFF2-40B4-BE49-F238E27FC236}">
                      <a16:creationId xmlns:a16="http://schemas.microsoft.com/office/drawing/2014/main" id="{B15048B5-451A-43B0-9BBA-0CE3C660CC14}"/>
                    </a:ext>
                  </a:extLst>
                </p:cNvPr>
                <p:cNvPicPr>
                  <a:picLocks noChangeAspect="1"/>
                </p:cNvPicPr>
                <p:nvPr/>
              </p:nvPicPr>
              <p:blipFill>
                <a:blip r:embed="rId3"/>
                <a:stretch>
                  <a:fillRect/>
                </a:stretch>
              </p:blipFill>
              <p:spPr>
                <a:xfrm>
                  <a:off x="3283537" y="2816328"/>
                  <a:ext cx="1341123" cy="1347219"/>
                </a:xfrm>
                <a:prstGeom prst="rect">
                  <a:avLst/>
                </a:prstGeom>
              </p:spPr>
            </p:pic>
            <p:sp>
              <p:nvSpPr>
                <p:cNvPr id="156" name="Rectangle 155">
                  <a:extLst>
                    <a:ext uri="{FF2B5EF4-FFF2-40B4-BE49-F238E27FC236}">
                      <a16:creationId xmlns:a16="http://schemas.microsoft.com/office/drawing/2014/main" id="{F4B4A4BA-DAA4-48AC-AFF8-471C17D15F85}"/>
                    </a:ext>
                  </a:extLst>
                </p:cNvPr>
                <p:cNvSpPr/>
                <p:nvPr/>
              </p:nvSpPr>
              <p:spPr>
                <a:xfrm>
                  <a:off x="4317558" y="3784821"/>
                  <a:ext cx="307102" cy="378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0" name="Group 149">
                <a:extLst>
                  <a:ext uri="{FF2B5EF4-FFF2-40B4-BE49-F238E27FC236}">
                    <a16:creationId xmlns:a16="http://schemas.microsoft.com/office/drawing/2014/main" id="{221D6686-C1EF-46BB-9B1E-9E211208FF05}"/>
                  </a:ext>
                </a:extLst>
              </p:cNvPr>
              <p:cNvGrpSpPr/>
              <p:nvPr/>
            </p:nvGrpSpPr>
            <p:grpSpPr>
              <a:xfrm>
                <a:off x="1509734" y="1422399"/>
                <a:ext cx="730546" cy="733866"/>
                <a:chOff x="3283537" y="2816328"/>
                <a:chExt cx="1341123" cy="1347219"/>
              </a:xfrm>
            </p:grpSpPr>
            <p:pic>
              <p:nvPicPr>
                <p:cNvPr id="153" name="Picture 152" descr="A close up of a logo&#10;&#10;Description automatically generated">
                  <a:extLst>
                    <a:ext uri="{FF2B5EF4-FFF2-40B4-BE49-F238E27FC236}">
                      <a16:creationId xmlns:a16="http://schemas.microsoft.com/office/drawing/2014/main" id="{65FAEA7C-7C52-43C8-81FA-134C012EF7BE}"/>
                    </a:ext>
                  </a:extLst>
                </p:cNvPr>
                <p:cNvPicPr>
                  <a:picLocks noChangeAspect="1"/>
                </p:cNvPicPr>
                <p:nvPr/>
              </p:nvPicPr>
              <p:blipFill>
                <a:blip r:embed="rId3"/>
                <a:stretch>
                  <a:fillRect/>
                </a:stretch>
              </p:blipFill>
              <p:spPr>
                <a:xfrm>
                  <a:off x="3283537" y="2816328"/>
                  <a:ext cx="1341123" cy="1347219"/>
                </a:xfrm>
                <a:prstGeom prst="rect">
                  <a:avLst/>
                </a:prstGeom>
              </p:spPr>
            </p:pic>
            <p:sp>
              <p:nvSpPr>
                <p:cNvPr id="154" name="Rectangle 153">
                  <a:extLst>
                    <a:ext uri="{FF2B5EF4-FFF2-40B4-BE49-F238E27FC236}">
                      <a16:creationId xmlns:a16="http://schemas.microsoft.com/office/drawing/2014/main" id="{C2EDA865-CEFE-4095-86AD-AE96EE7AF383}"/>
                    </a:ext>
                  </a:extLst>
                </p:cNvPr>
                <p:cNvSpPr/>
                <p:nvPr/>
              </p:nvSpPr>
              <p:spPr>
                <a:xfrm>
                  <a:off x="4317558" y="3784821"/>
                  <a:ext cx="307102" cy="378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Oval 150">
                <a:extLst>
                  <a:ext uri="{FF2B5EF4-FFF2-40B4-BE49-F238E27FC236}">
                    <a16:creationId xmlns:a16="http://schemas.microsoft.com/office/drawing/2014/main" id="{254A4E58-C065-48F8-8671-006636A8A8DD}"/>
                  </a:ext>
                </a:extLst>
              </p:cNvPr>
              <p:cNvSpPr/>
              <p:nvPr/>
            </p:nvSpPr>
            <p:spPr>
              <a:xfrm>
                <a:off x="1503235" y="1516380"/>
                <a:ext cx="737045" cy="737045"/>
              </a:xfrm>
              <a:prstGeom prst="ellipse">
                <a:avLst/>
              </a:prstGeom>
              <a:solidFill>
                <a:srgbClr val="7F7F7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F48B400F-C499-4A7F-A3F5-2818A534AA5D}"/>
                  </a:ext>
                </a:extLst>
              </p:cNvPr>
              <p:cNvSpPr/>
              <p:nvPr/>
            </p:nvSpPr>
            <p:spPr>
              <a:xfrm>
                <a:off x="1667586" y="1843765"/>
                <a:ext cx="256985" cy="256985"/>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9" name="Group 158">
              <a:extLst>
                <a:ext uri="{FF2B5EF4-FFF2-40B4-BE49-F238E27FC236}">
                  <a16:creationId xmlns:a16="http://schemas.microsoft.com/office/drawing/2014/main" id="{CD140F14-9D96-45B2-92FD-F891992CF990}"/>
                </a:ext>
              </a:extLst>
            </p:cNvPr>
            <p:cNvGrpSpPr/>
            <p:nvPr/>
          </p:nvGrpSpPr>
          <p:grpSpPr>
            <a:xfrm>
              <a:off x="3592719" y="2061685"/>
              <a:ext cx="643849" cy="643901"/>
              <a:chOff x="1429144" y="1422399"/>
              <a:chExt cx="892765" cy="892837"/>
            </a:xfrm>
          </p:grpSpPr>
          <p:grpSp>
            <p:nvGrpSpPr>
              <p:cNvPr id="160" name="Group 159">
                <a:extLst>
                  <a:ext uri="{FF2B5EF4-FFF2-40B4-BE49-F238E27FC236}">
                    <a16:creationId xmlns:a16="http://schemas.microsoft.com/office/drawing/2014/main" id="{F93E985B-509C-4A6C-B59E-763B9F35DF79}"/>
                  </a:ext>
                </a:extLst>
              </p:cNvPr>
              <p:cNvGrpSpPr/>
              <p:nvPr/>
            </p:nvGrpSpPr>
            <p:grpSpPr>
              <a:xfrm rot="14266841">
                <a:off x="1430804" y="1561769"/>
                <a:ext cx="730546" cy="733866"/>
                <a:chOff x="3283537" y="2816328"/>
                <a:chExt cx="1341123" cy="1347219"/>
              </a:xfrm>
            </p:grpSpPr>
            <p:pic>
              <p:nvPicPr>
                <p:cNvPr id="169" name="Picture 168" descr="A close up of a logo&#10;&#10;Description automatically generated">
                  <a:extLst>
                    <a:ext uri="{FF2B5EF4-FFF2-40B4-BE49-F238E27FC236}">
                      <a16:creationId xmlns:a16="http://schemas.microsoft.com/office/drawing/2014/main" id="{A9F42AFA-E9B9-4818-A47B-1A10DC1EC877}"/>
                    </a:ext>
                  </a:extLst>
                </p:cNvPr>
                <p:cNvPicPr>
                  <a:picLocks noChangeAspect="1"/>
                </p:cNvPicPr>
                <p:nvPr/>
              </p:nvPicPr>
              <p:blipFill>
                <a:blip r:embed="rId3"/>
                <a:stretch>
                  <a:fillRect/>
                </a:stretch>
              </p:blipFill>
              <p:spPr>
                <a:xfrm>
                  <a:off x="3283537" y="2816328"/>
                  <a:ext cx="1341123" cy="1347219"/>
                </a:xfrm>
                <a:prstGeom prst="rect">
                  <a:avLst/>
                </a:prstGeom>
              </p:spPr>
            </p:pic>
            <p:sp>
              <p:nvSpPr>
                <p:cNvPr id="170" name="Rectangle 169">
                  <a:extLst>
                    <a:ext uri="{FF2B5EF4-FFF2-40B4-BE49-F238E27FC236}">
                      <a16:creationId xmlns:a16="http://schemas.microsoft.com/office/drawing/2014/main" id="{9D5681F1-8981-44B6-9933-004D1C51FBDC}"/>
                    </a:ext>
                  </a:extLst>
                </p:cNvPr>
                <p:cNvSpPr/>
                <p:nvPr/>
              </p:nvSpPr>
              <p:spPr>
                <a:xfrm>
                  <a:off x="4317558" y="3784821"/>
                  <a:ext cx="307102" cy="378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1" name="Group 160">
                <a:extLst>
                  <a:ext uri="{FF2B5EF4-FFF2-40B4-BE49-F238E27FC236}">
                    <a16:creationId xmlns:a16="http://schemas.microsoft.com/office/drawing/2014/main" id="{1906084C-02F5-4EB4-A173-4E71CD5B0DD1}"/>
                  </a:ext>
                </a:extLst>
              </p:cNvPr>
              <p:cNvGrpSpPr/>
              <p:nvPr/>
            </p:nvGrpSpPr>
            <p:grpSpPr>
              <a:xfrm rot="7673010">
                <a:off x="1589703" y="1583030"/>
                <a:ext cx="730546" cy="733866"/>
                <a:chOff x="3283537" y="2816328"/>
                <a:chExt cx="1341123" cy="1347219"/>
              </a:xfrm>
            </p:grpSpPr>
            <p:pic>
              <p:nvPicPr>
                <p:cNvPr id="167" name="Picture 166" descr="A close up of a logo&#10;&#10;Description automatically generated">
                  <a:extLst>
                    <a:ext uri="{FF2B5EF4-FFF2-40B4-BE49-F238E27FC236}">
                      <a16:creationId xmlns:a16="http://schemas.microsoft.com/office/drawing/2014/main" id="{E207411D-607C-422D-BB65-EE22F4097AC5}"/>
                    </a:ext>
                  </a:extLst>
                </p:cNvPr>
                <p:cNvPicPr>
                  <a:picLocks noChangeAspect="1"/>
                </p:cNvPicPr>
                <p:nvPr/>
              </p:nvPicPr>
              <p:blipFill>
                <a:blip r:embed="rId3"/>
                <a:stretch>
                  <a:fillRect/>
                </a:stretch>
              </p:blipFill>
              <p:spPr>
                <a:xfrm>
                  <a:off x="3283537" y="2816328"/>
                  <a:ext cx="1341123" cy="1347219"/>
                </a:xfrm>
                <a:prstGeom prst="rect">
                  <a:avLst/>
                </a:prstGeom>
              </p:spPr>
            </p:pic>
            <p:sp>
              <p:nvSpPr>
                <p:cNvPr id="168" name="Rectangle 167">
                  <a:extLst>
                    <a:ext uri="{FF2B5EF4-FFF2-40B4-BE49-F238E27FC236}">
                      <a16:creationId xmlns:a16="http://schemas.microsoft.com/office/drawing/2014/main" id="{664B0E6D-D175-40A7-BBC9-1906A7C88DC4}"/>
                    </a:ext>
                  </a:extLst>
                </p:cNvPr>
                <p:cNvSpPr/>
                <p:nvPr/>
              </p:nvSpPr>
              <p:spPr>
                <a:xfrm>
                  <a:off x="4317558" y="3784821"/>
                  <a:ext cx="307102" cy="378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2" name="Group 161">
                <a:extLst>
                  <a:ext uri="{FF2B5EF4-FFF2-40B4-BE49-F238E27FC236}">
                    <a16:creationId xmlns:a16="http://schemas.microsoft.com/office/drawing/2014/main" id="{7908564F-DC36-43CE-AA67-1F319402C53B}"/>
                  </a:ext>
                </a:extLst>
              </p:cNvPr>
              <p:cNvGrpSpPr/>
              <p:nvPr/>
            </p:nvGrpSpPr>
            <p:grpSpPr>
              <a:xfrm>
                <a:off x="1509734" y="1422399"/>
                <a:ext cx="730546" cy="733866"/>
                <a:chOff x="3283537" y="2816328"/>
                <a:chExt cx="1341123" cy="1347219"/>
              </a:xfrm>
            </p:grpSpPr>
            <p:pic>
              <p:nvPicPr>
                <p:cNvPr id="165" name="Picture 164" descr="A close up of a logo&#10;&#10;Description automatically generated">
                  <a:extLst>
                    <a:ext uri="{FF2B5EF4-FFF2-40B4-BE49-F238E27FC236}">
                      <a16:creationId xmlns:a16="http://schemas.microsoft.com/office/drawing/2014/main" id="{8C26B380-9F2F-4943-9BE3-35D98091587D}"/>
                    </a:ext>
                  </a:extLst>
                </p:cNvPr>
                <p:cNvPicPr>
                  <a:picLocks noChangeAspect="1"/>
                </p:cNvPicPr>
                <p:nvPr/>
              </p:nvPicPr>
              <p:blipFill>
                <a:blip r:embed="rId3"/>
                <a:stretch>
                  <a:fillRect/>
                </a:stretch>
              </p:blipFill>
              <p:spPr>
                <a:xfrm>
                  <a:off x="3283537" y="2816328"/>
                  <a:ext cx="1341123" cy="1347219"/>
                </a:xfrm>
                <a:prstGeom prst="rect">
                  <a:avLst/>
                </a:prstGeom>
              </p:spPr>
            </p:pic>
            <p:sp>
              <p:nvSpPr>
                <p:cNvPr id="166" name="Rectangle 165">
                  <a:extLst>
                    <a:ext uri="{FF2B5EF4-FFF2-40B4-BE49-F238E27FC236}">
                      <a16:creationId xmlns:a16="http://schemas.microsoft.com/office/drawing/2014/main" id="{314B261B-ACFC-462B-854C-88B4B8EB8BA7}"/>
                    </a:ext>
                  </a:extLst>
                </p:cNvPr>
                <p:cNvSpPr/>
                <p:nvPr/>
              </p:nvSpPr>
              <p:spPr>
                <a:xfrm>
                  <a:off x="4317558" y="3784821"/>
                  <a:ext cx="307102" cy="378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3" name="Oval 162">
                <a:extLst>
                  <a:ext uri="{FF2B5EF4-FFF2-40B4-BE49-F238E27FC236}">
                    <a16:creationId xmlns:a16="http://schemas.microsoft.com/office/drawing/2014/main" id="{55EA7EA4-7A7D-4A1A-8066-07B887EDADDB}"/>
                  </a:ext>
                </a:extLst>
              </p:cNvPr>
              <p:cNvSpPr/>
              <p:nvPr/>
            </p:nvSpPr>
            <p:spPr>
              <a:xfrm>
                <a:off x="1503235" y="1516380"/>
                <a:ext cx="737045" cy="737045"/>
              </a:xfrm>
              <a:prstGeom prst="ellipse">
                <a:avLst/>
              </a:prstGeom>
              <a:solidFill>
                <a:srgbClr val="7F7F7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0662CD9E-7B6D-4107-B0E3-6F72D6DF890C}"/>
                  </a:ext>
                </a:extLst>
              </p:cNvPr>
              <p:cNvSpPr/>
              <p:nvPr/>
            </p:nvSpPr>
            <p:spPr>
              <a:xfrm>
                <a:off x="1667586" y="1843765"/>
                <a:ext cx="256985" cy="256985"/>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Oval 170">
              <a:extLst>
                <a:ext uri="{FF2B5EF4-FFF2-40B4-BE49-F238E27FC236}">
                  <a16:creationId xmlns:a16="http://schemas.microsoft.com/office/drawing/2014/main" id="{87BD2791-CDC6-48C9-8142-4B6361A6FF78}"/>
                </a:ext>
              </a:extLst>
            </p:cNvPr>
            <p:cNvSpPr/>
            <p:nvPr/>
          </p:nvSpPr>
          <p:spPr>
            <a:xfrm>
              <a:off x="2765303" y="2211171"/>
              <a:ext cx="36576" cy="3657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40C654EF-4DBD-4138-979F-73F8DCB599E2}"/>
                </a:ext>
              </a:extLst>
            </p:cNvPr>
            <p:cNvSpPr/>
            <p:nvPr/>
          </p:nvSpPr>
          <p:spPr>
            <a:xfrm>
              <a:off x="2969372" y="2251268"/>
              <a:ext cx="36576" cy="3657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A6C69B3B-7D77-427F-B507-44FFF2E7E895}"/>
                </a:ext>
              </a:extLst>
            </p:cNvPr>
            <p:cNvSpPr/>
            <p:nvPr/>
          </p:nvSpPr>
          <p:spPr>
            <a:xfrm>
              <a:off x="3288656" y="1974486"/>
              <a:ext cx="36576" cy="3657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0D6FF489-6B6B-4589-990C-EDD3AB12C1EC}"/>
                </a:ext>
              </a:extLst>
            </p:cNvPr>
            <p:cNvSpPr/>
            <p:nvPr/>
          </p:nvSpPr>
          <p:spPr>
            <a:xfrm>
              <a:off x="3177807" y="1674867"/>
              <a:ext cx="36576" cy="3657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A2E39629-791F-4872-A7C3-A34B882B1CAC}"/>
                </a:ext>
              </a:extLst>
            </p:cNvPr>
            <p:cNvSpPr/>
            <p:nvPr/>
          </p:nvSpPr>
          <p:spPr>
            <a:xfrm>
              <a:off x="2765117" y="1601218"/>
              <a:ext cx="36576" cy="3657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90AE1BC3-0B0C-4C2E-929D-C148CA48238A}"/>
                </a:ext>
              </a:extLst>
            </p:cNvPr>
            <p:cNvSpPr/>
            <p:nvPr/>
          </p:nvSpPr>
          <p:spPr>
            <a:xfrm>
              <a:off x="2608145" y="1826532"/>
              <a:ext cx="36576" cy="3657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EFAECC07-409C-42C2-A3D3-324339D0ACE9}"/>
                </a:ext>
              </a:extLst>
            </p:cNvPr>
            <p:cNvSpPr/>
            <p:nvPr/>
          </p:nvSpPr>
          <p:spPr>
            <a:xfrm>
              <a:off x="3735278" y="2101545"/>
              <a:ext cx="36576" cy="3657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32F2282F-FD4D-4EC5-AD1E-890BBD847072}"/>
                </a:ext>
              </a:extLst>
            </p:cNvPr>
            <p:cNvSpPr/>
            <p:nvPr/>
          </p:nvSpPr>
          <p:spPr>
            <a:xfrm>
              <a:off x="4104715" y="2151572"/>
              <a:ext cx="36576" cy="3657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87BDFFB0-5985-4AF0-BE52-32E10120E3B8}"/>
                </a:ext>
              </a:extLst>
            </p:cNvPr>
            <p:cNvSpPr/>
            <p:nvPr/>
          </p:nvSpPr>
          <p:spPr>
            <a:xfrm>
              <a:off x="3950014" y="2690444"/>
              <a:ext cx="36576" cy="3657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4E596E1D-3B94-439B-A13D-25ACBCEF900C}"/>
                </a:ext>
              </a:extLst>
            </p:cNvPr>
            <p:cNvSpPr/>
            <p:nvPr/>
          </p:nvSpPr>
          <p:spPr>
            <a:xfrm>
              <a:off x="4218861" y="2426823"/>
              <a:ext cx="36576" cy="3657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DA5BB76D-2413-4BE9-9AA0-9CD0D5033DD8}"/>
                </a:ext>
              </a:extLst>
            </p:cNvPr>
            <p:cNvSpPr/>
            <p:nvPr/>
          </p:nvSpPr>
          <p:spPr>
            <a:xfrm>
              <a:off x="3588309" y="2312236"/>
              <a:ext cx="36576" cy="3657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3E61F97E-3035-46C9-A0AD-9939843A2469}"/>
                </a:ext>
              </a:extLst>
            </p:cNvPr>
            <p:cNvSpPr/>
            <p:nvPr/>
          </p:nvSpPr>
          <p:spPr>
            <a:xfrm>
              <a:off x="3746392" y="2659151"/>
              <a:ext cx="36576" cy="3657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CB834F94-C2C9-4979-933C-D47E1E260863}"/>
                </a:ext>
              </a:extLst>
            </p:cNvPr>
            <p:cNvSpPr/>
            <p:nvPr/>
          </p:nvSpPr>
          <p:spPr>
            <a:xfrm>
              <a:off x="3085871" y="2886755"/>
              <a:ext cx="36576" cy="365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BF82B5C7-D49C-47CE-B9FF-DB81689070D9}"/>
                </a:ext>
              </a:extLst>
            </p:cNvPr>
            <p:cNvSpPr/>
            <p:nvPr/>
          </p:nvSpPr>
          <p:spPr>
            <a:xfrm>
              <a:off x="3207584" y="3171948"/>
              <a:ext cx="36576" cy="365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21F56BB8-B21F-4E16-A604-D48C9C1CECB7}"/>
                </a:ext>
              </a:extLst>
            </p:cNvPr>
            <p:cNvSpPr/>
            <p:nvPr/>
          </p:nvSpPr>
          <p:spPr>
            <a:xfrm>
              <a:off x="2940547" y="3463852"/>
              <a:ext cx="36576" cy="365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9BB80AA4-C951-47C8-869B-B6C0F883EF63}"/>
                </a:ext>
              </a:extLst>
            </p:cNvPr>
            <p:cNvSpPr/>
            <p:nvPr/>
          </p:nvSpPr>
          <p:spPr>
            <a:xfrm>
              <a:off x="2726164" y="3451208"/>
              <a:ext cx="36576" cy="365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6005663E-4054-4A24-8B23-4773479E50C5}"/>
                </a:ext>
              </a:extLst>
            </p:cNvPr>
            <p:cNvSpPr/>
            <p:nvPr/>
          </p:nvSpPr>
          <p:spPr>
            <a:xfrm>
              <a:off x="2543415" y="3096465"/>
              <a:ext cx="36576" cy="365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6310862F-FE98-439F-932B-203C9DF28C95}"/>
                </a:ext>
              </a:extLst>
            </p:cNvPr>
            <p:cNvSpPr/>
            <p:nvPr/>
          </p:nvSpPr>
          <p:spPr>
            <a:xfrm>
              <a:off x="2679068" y="2862784"/>
              <a:ext cx="36576" cy="365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6" name="Straight Arrow Connector 115">
            <a:extLst>
              <a:ext uri="{FF2B5EF4-FFF2-40B4-BE49-F238E27FC236}">
                <a16:creationId xmlns:a16="http://schemas.microsoft.com/office/drawing/2014/main" id="{F437D184-160B-42F8-BEAE-32F0CFBFAC3D}"/>
              </a:ext>
            </a:extLst>
          </p:cNvPr>
          <p:cNvCxnSpPr>
            <a:cxnSpLocks/>
          </p:cNvCxnSpPr>
          <p:nvPr/>
        </p:nvCxnSpPr>
        <p:spPr>
          <a:xfrm>
            <a:off x="1643709" y="2576019"/>
            <a:ext cx="403913"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17" name="Straight Arrow Connector 116">
            <a:extLst>
              <a:ext uri="{FF2B5EF4-FFF2-40B4-BE49-F238E27FC236}">
                <a16:creationId xmlns:a16="http://schemas.microsoft.com/office/drawing/2014/main" id="{2EF992A4-674B-40B6-A1F0-051A62EA11CD}"/>
              </a:ext>
            </a:extLst>
          </p:cNvPr>
          <p:cNvCxnSpPr>
            <a:cxnSpLocks/>
          </p:cNvCxnSpPr>
          <p:nvPr/>
        </p:nvCxnSpPr>
        <p:spPr>
          <a:xfrm>
            <a:off x="4466821" y="2574687"/>
            <a:ext cx="403913"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94" name="Group 93">
            <a:extLst>
              <a:ext uri="{FF2B5EF4-FFF2-40B4-BE49-F238E27FC236}">
                <a16:creationId xmlns:a16="http://schemas.microsoft.com/office/drawing/2014/main" id="{1CB42266-357C-41A7-9E6E-7393F69424EE}"/>
              </a:ext>
            </a:extLst>
          </p:cNvPr>
          <p:cNvGrpSpPr/>
          <p:nvPr/>
        </p:nvGrpSpPr>
        <p:grpSpPr>
          <a:xfrm>
            <a:off x="4885289" y="1718780"/>
            <a:ext cx="1937506" cy="1701805"/>
            <a:chOff x="4885289" y="1718780"/>
            <a:chExt cx="1937506" cy="1701805"/>
          </a:xfrm>
        </p:grpSpPr>
        <p:pic>
          <p:nvPicPr>
            <p:cNvPr id="97" name="Picture 96">
              <a:extLst>
                <a:ext uri="{FF2B5EF4-FFF2-40B4-BE49-F238E27FC236}">
                  <a16:creationId xmlns:a16="http://schemas.microsoft.com/office/drawing/2014/main" id="{2ADACBF2-D811-4355-933E-BE7098BBBC08}"/>
                </a:ext>
              </a:extLst>
            </p:cNvPr>
            <p:cNvPicPr>
              <a:picLocks noChangeAspect="1"/>
            </p:cNvPicPr>
            <p:nvPr/>
          </p:nvPicPr>
          <p:blipFill>
            <a:blip r:embed="rId4"/>
            <a:stretch>
              <a:fillRect/>
            </a:stretch>
          </p:blipFill>
          <p:spPr>
            <a:xfrm>
              <a:off x="5112325" y="1776459"/>
              <a:ext cx="1710470" cy="1425391"/>
            </a:xfrm>
            <a:prstGeom prst="rect">
              <a:avLst/>
            </a:prstGeom>
          </p:spPr>
        </p:pic>
        <p:sp>
          <p:nvSpPr>
            <p:cNvPr id="95" name="TextBox 94">
              <a:extLst>
                <a:ext uri="{FF2B5EF4-FFF2-40B4-BE49-F238E27FC236}">
                  <a16:creationId xmlns:a16="http://schemas.microsoft.com/office/drawing/2014/main" id="{5174445B-82B0-4214-92FF-704E6848F855}"/>
                </a:ext>
              </a:extLst>
            </p:cNvPr>
            <p:cNvSpPr txBox="1"/>
            <p:nvPr/>
          </p:nvSpPr>
          <p:spPr>
            <a:xfrm>
              <a:off x="5227919" y="3120503"/>
              <a:ext cx="1501666" cy="300082"/>
            </a:xfrm>
            <a:prstGeom prst="rect">
              <a:avLst/>
            </a:prstGeom>
            <a:noFill/>
          </p:spPr>
          <p:txBody>
            <a:bodyPr wrap="square" rtlCol="0">
              <a:spAutoFit/>
            </a:bodyPr>
            <a:lstStyle/>
            <a:p>
              <a:r>
                <a:rPr lang="en-US" dirty="0"/>
                <a:t>Antibody Display</a:t>
              </a:r>
            </a:p>
          </p:txBody>
        </p:sp>
        <p:sp>
          <p:nvSpPr>
            <p:cNvPr id="96" name="TextBox 95">
              <a:extLst>
                <a:ext uri="{FF2B5EF4-FFF2-40B4-BE49-F238E27FC236}">
                  <a16:creationId xmlns:a16="http://schemas.microsoft.com/office/drawing/2014/main" id="{9D04B608-68B9-419F-92DF-9FDDCB1569B7}"/>
                </a:ext>
              </a:extLst>
            </p:cNvPr>
            <p:cNvSpPr txBox="1"/>
            <p:nvPr/>
          </p:nvSpPr>
          <p:spPr>
            <a:xfrm rot="16200000">
              <a:off x="4284497" y="2319572"/>
              <a:ext cx="1501666" cy="300082"/>
            </a:xfrm>
            <a:prstGeom prst="rect">
              <a:avLst/>
            </a:prstGeom>
            <a:noFill/>
          </p:spPr>
          <p:txBody>
            <a:bodyPr wrap="square" rtlCol="0">
              <a:spAutoFit/>
            </a:bodyPr>
            <a:lstStyle/>
            <a:p>
              <a:r>
                <a:rPr lang="en-US" dirty="0"/>
                <a:t>Reagent Binding</a:t>
              </a:r>
            </a:p>
          </p:txBody>
        </p:sp>
      </p:grpSp>
      <p:sp>
        <p:nvSpPr>
          <p:cNvPr id="8" name="Rectangle 7">
            <a:extLst>
              <a:ext uri="{FF2B5EF4-FFF2-40B4-BE49-F238E27FC236}">
                <a16:creationId xmlns:a16="http://schemas.microsoft.com/office/drawing/2014/main" id="{F637B2ED-2155-48FF-926D-5CCF1C81C3D0}"/>
              </a:ext>
            </a:extLst>
          </p:cNvPr>
          <p:cNvSpPr/>
          <p:nvPr/>
        </p:nvSpPr>
        <p:spPr>
          <a:xfrm rot="19123116">
            <a:off x="5725691" y="2013776"/>
            <a:ext cx="882318" cy="427663"/>
          </a:xfrm>
          <a:prstGeom prst="rect">
            <a:avLst/>
          </a:prstGeom>
          <a:noFill/>
          <a:ln w="19050">
            <a:solidFill>
              <a:srgbClr val="0C1F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7449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EF9C8-BFAD-4ED9-8524-EF81A6393533}"/>
              </a:ext>
            </a:extLst>
          </p:cNvPr>
          <p:cNvSpPr>
            <a:spLocks noGrp="1"/>
          </p:cNvSpPr>
          <p:nvPr>
            <p:ph type="ctrTitle"/>
          </p:nvPr>
        </p:nvSpPr>
        <p:spPr/>
        <p:txBody>
          <a:bodyPr/>
          <a:lstStyle/>
          <a:p>
            <a:r>
              <a:rPr lang="en-US" b="0" dirty="0"/>
              <a:t>Standard Optimization</a:t>
            </a:r>
          </a:p>
        </p:txBody>
      </p:sp>
      <p:grpSp>
        <p:nvGrpSpPr>
          <p:cNvPr id="54" name="Group 53">
            <a:extLst>
              <a:ext uri="{FF2B5EF4-FFF2-40B4-BE49-F238E27FC236}">
                <a16:creationId xmlns:a16="http://schemas.microsoft.com/office/drawing/2014/main" id="{06F1167E-9ABD-4748-9266-793366CC4B22}"/>
              </a:ext>
            </a:extLst>
          </p:cNvPr>
          <p:cNvGrpSpPr/>
          <p:nvPr/>
        </p:nvGrpSpPr>
        <p:grpSpPr>
          <a:xfrm>
            <a:off x="373708" y="2054849"/>
            <a:ext cx="1087337" cy="1079061"/>
            <a:chOff x="4156042" y="3808266"/>
            <a:chExt cx="781514" cy="775565"/>
          </a:xfrm>
        </p:grpSpPr>
        <p:grpSp>
          <p:nvGrpSpPr>
            <p:cNvPr id="55" name="Group 54">
              <a:extLst>
                <a:ext uri="{FF2B5EF4-FFF2-40B4-BE49-F238E27FC236}">
                  <a16:creationId xmlns:a16="http://schemas.microsoft.com/office/drawing/2014/main" id="{27BA513C-94B8-4048-997B-48233EA9314C}"/>
                </a:ext>
              </a:extLst>
            </p:cNvPr>
            <p:cNvGrpSpPr/>
            <p:nvPr/>
          </p:nvGrpSpPr>
          <p:grpSpPr>
            <a:xfrm>
              <a:off x="4156042" y="3808266"/>
              <a:ext cx="748281" cy="775565"/>
              <a:chOff x="4156269" y="2484171"/>
              <a:chExt cx="748281" cy="775565"/>
            </a:xfrm>
          </p:grpSpPr>
          <p:grpSp>
            <p:nvGrpSpPr>
              <p:cNvPr id="57" name="Group 56">
                <a:extLst>
                  <a:ext uri="{FF2B5EF4-FFF2-40B4-BE49-F238E27FC236}">
                    <a16:creationId xmlns:a16="http://schemas.microsoft.com/office/drawing/2014/main" id="{7425A631-365F-4D97-A2A9-3BEAE1385412}"/>
                  </a:ext>
                </a:extLst>
              </p:cNvPr>
              <p:cNvGrpSpPr/>
              <p:nvPr/>
            </p:nvGrpSpPr>
            <p:grpSpPr>
              <a:xfrm>
                <a:off x="4174004" y="2525870"/>
                <a:ext cx="730546" cy="733866"/>
                <a:chOff x="3283537" y="2816328"/>
                <a:chExt cx="1341123" cy="1347219"/>
              </a:xfrm>
            </p:grpSpPr>
            <p:pic>
              <p:nvPicPr>
                <p:cNvPr id="59" name="Picture 58" descr="A close up of a logo&#10;&#10;Description automatically generated">
                  <a:extLst>
                    <a:ext uri="{FF2B5EF4-FFF2-40B4-BE49-F238E27FC236}">
                      <a16:creationId xmlns:a16="http://schemas.microsoft.com/office/drawing/2014/main" id="{8C0BE47D-DC7F-442C-9D58-3604B88E66B3}"/>
                    </a:ext>
                  </a:extLst>
                </p:cNvPr>
                <p:cNvPicPr>
                  <a:picLocks noChangeAspect="1"/>
                </p:cNvPicPr>
                <p:nvPr/>
              </p:nvPicPr>
              <p:blipFill>
                <a:blip r:embed="rId3"/>
                <a:stretch>
                  <a:fillRect/>
                </a:stretch>
              </p:blipFill>
              <p:spPr>
                <a:xfrm>
                  <a:off x="3283537" y="2816328"/>
                  <a:ext cx="1341123" cy="1347219"/>
                </a:xfrm>
                <a:prstGeom prst="rect">
                  <a:avLst/>
                </a:prstGeom>
              </p:spPr>
            </p:pic>
            <p:sp>
              <p:nvSpPr>
                <p:cNvPr id="60" name="Rectangle 59">
                  <a:extLst>
                    <a:ext uri="{FF2B5EF4-FFF2-40B4-BE49-F238E27FC236}">
                      <a16:creationId xmlns:a16="http://schemas.microsoft.com/office/drawing/2014/main" id="{5A455A8B-B194-4EA5-B6CF-9986FDD22E62}"/>
                    </a:ext>
                  </a:extLst>
                </p:cNvPr>
                <p:cNvSpPr/>
                <p:nvPr/>
              </p:nvSpPr>
              <p:spPr>
                <a:xfrm>
                  <a:off x="4317558" y="3784821"/>
                  <a:ext cx="307102" cy="378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Isosceles Triangle 57">
                <a:extLst>
                  <a:ext uri="{FF2B5EF4-FFF2-40B4-BE49-F238E27FC236}">
                    <a16:creationId xmlns:a16="http://schemas.microsoft.com/office/drawing/2014/main" id="{6A552366-A717-4784-B920-9A79952227F9}"/>
                  </a:ext>
                </a:extLst>
              </p:cNvPr>
              <p:cNvSpPr/>
              <p:nvPr/>
            </p:nvSpPr>
            <p:spPr>
              <a:xfrm rot="878943">
                <a:off x="4156269" y="2484171"/>
                <a:ext cx="151937" cy="130980"/>
              </a:xfrm>
              <a:prstGeom prst="triangle">
                <a:avLst/>
              </a:prstGeom>
              <a:solidFill>
                <a:srgbClr val="0C1FCF"/>
              </a:solidFill>
              <a:ln>
                <a:solidFill>
                  <a:srgbClr val="0C1F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6" name="Isosceles Triangle 55">
              <a:extLst>
                <a:ext uri="{FF2B5EF4-FFF2-40B4-BE49-F238E27FC236}">
                  <a16:creationId xmlns:a16="http://schemas.microsoft.com/office/drawing/2014/main" id="{CECF45A3-1856-4E57-9271-82946FFD9046}"/>
                </a:ext>
              </a:extLst>
            </p:cNvPr>
            <p:cNvSpPr/>
            <p:nvPr/>
          </p:nvSpPr>
          <p:spPr>
            <a:xfrm rot="6251653">
              <a:off x="4796097" y="3839936"/>
              <a:ext cx="151937" cy="130980"/>
            </a:xfrm>
            <a:prstGeom prst="triangle">
              <a:avLst/>
            </a:prstGeom>
            <a:solidFill>
              <a:srgbClr val="0C1FCF"/>
            </a:solidFill>
            <a:ln>
              <a:solidFill>
                <a:srgbClr val="0C1F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5" name="Group 224">
            <a:extLst>
              <a:ext uri="{FF2B5EF4-FFF2-40B4-BE49-F238E27FC236}">
                <a16:creationId xmlns:a16="http://schemas.microsoft.com/office/drawing/2014/main" id="{D8112DCB-ADBD-4DA2-B2A3-4AB681329109}"/>
              </a:ext>
            </a:extLst>
          </p:cNvPr>
          <p:cNvGrpSpPr/>
          <p:nvPr/>
        </p:nvGrpSpPr>
        <p:grpSpPr>
          <a:xfrm>
            <a:off x="2420335" y="1755353"/>
            <a:ext cx="1873841" cy="1825318"/>
            <a:chOff x="2451135" y="1596224"/>
            <a:chExt cx="2088628" cy="2034543"/>
          </a:xfrm>
        </p:grpSpPr>
        <p:grpSp>
          <p:nvGrpSpPr>
            <p:cNvPr id="42" name="Group 41">
              <a:extLst>
                <a:ext uri="{FF2B5EF4-FFF2-40B4-BE49-F238E27FC236}">
                  <a16:creationId xmlns:a16="http://schemas.microsoft.com/office/drawing/2014/main" id="{AC86694F-1474-4C0C-A75B-E44F36634E16}"/>
                </a:ext>
              </a:extLst>
            </p:cNvPr>
            <p:cNvGrpSpPr/>
            <p:nvPr/>
          </p:nvGrpSpPr>
          <p:grpSpPr>
            <a:xfrm>
              <a:off x="2565190" y="2825098"/>
              <a:ext cx="643849" cy="643901"/>
              <a:chOff x="1429144" y="1422399"/>
              <a:chExt cx="892765" cy="892837"/>
            </a:xfrm>
          </p:grpSpPr>
          <p:grpSp>
            <p:nvGrpSpPr>
              <p:cNvPr id="43" name="Group 42">
                <a:extLst>
                  <a:ext uri="{FF2B5EF4-FFF2-40B4-BE49-F238E27FC236}">
                    <a16:creationId xmlns:a16="http://schemas.microsoft.com/office/drawing/2014/main" id="{38CD9311-8C43-44C1-A0C6-B7BE9E0A4B8E}"/>
                  </a:ext>
                </a:extLst>
              </p:cNvPr>
              <p:cNvGrpSpPr/>
              <p:nvPr/>
            </p:nvGrpSpPr>
            <p:grpSpPr>
              <a:xfrm rot="14266841">
                <a:off x="1430804" y="1561769"/>
                <a:ext cx="730546" cy="733866"/>
                <a:chOff x="3283537" y="2816328"/>
                <a:chExt cx="1341123" cy="1347219"/>
              </a:xfrm>
            </p:grpSpPr>
            <p:pic>
              <p:nvPicPr>
                <p:cNvPr id="52" name="Picture 51" descr="A close up of a logo&#10;&#10;Description automatically generated">
                  <a:extLst>
                    <a:ext uri="{FF2B5EF4-FFF2-40B4-BE49-F238E27FC236}">
                      <a16:creationId xmlns:a16="http://schemas.microsoft.com/office/drawing/2014/main" id="{806AF5D3-FC12-4F2F-A96F-047D9DD13618}"/>
                    </a:ext>
                  </a:extLst>
                </p:cNvPr>
                <p:cNvPicPr>
                  <a:picLocks noChangeAspect="1"/>
                </p:cNvPicPr>
                <p:nvPr/>
              </p:nvPicPr>
              <p:blipFill>
                <a:blip r:embed="rId3"/>
                <a:stretch>
                  <a:fillRect/>
                </a:stretch>
              </p:blipFill>
              <p:spPr>
                <a:xfrm>
                  <a:off x="3283537" y="2816328"/>
                  <a:ext cx="1341123" cy="1347219"/>
                </a:xfrm>
                <a:prstGeom prst="rect">
                  <a:avLst/>
                </a:prstGeom>
              </p:spPr>
            </p:pic>
            <p:sp>
              <p:nvSpPr>
                <p:cNvPr id="53" name="Rectangle 52">
                  <a:extLst>
                    <a:ext uri="{FF2B5EF4-FFF2-40B4-BE49-F238E27FC236}">
                      <a16:creationId xmlns:a16="http://schemas.microsoft.com/office/drawing/2014/main" id="{2C419072-48E1-49C3-866E-2C16144A9486}"/>
                    </a:ext>
                  </a:extLst>
                </p:cNvPr>
                <p:cNvSpPr/>
                <p:nvPr/>
              </p:nvSpPr>
              <p:spPr>
                <a:xfrm>
                  <a:off x="4317558" y="3784821"/>
                  <a:ext cx="307102" cy="378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D757A3F1-B18E-4512-9320-D7B933C1F8A0}"/>
                  </a:ext>
                </a:extLst>
              </p:cNvPr>
              <p:cNvGrpSpPr/>
              <p:nvPr/>
            </p:nvGrpSpPr>
            <p:grpSpPr>
              <a:xfrm rot="7673010">
                <a:off x="1589703" y="1583030"/>
                <a:ext cx="730546" cy="733866"/>
                <a:chOff x="3283537" y="2816328"/>
                <a:chExt cx="1341123" cy="1347219"/>
              </a:xfrm>
            </p:grpSpPr>
            <p:pic>
              <p:nvPicPr>
                <p:cNvPr id="50" name="Picture 49" descr="A close up of a logo&#10;&#10;Description automatically generated">
                  <a:extLst>
                    <a:ext uri="{FF2B5EF4-FFF2-40B4-BE49-F238E27FC236}">
                      <a16:creationId xmlns:a16="http://schemas.microsoft.com/office/drawing/2014/main" id="{43725EB6-3E39-4540-8126-4DA35DB951D9}"/>
                    </a:ext>
                  </a:extLst>
                </p:cNvPr>
                <p:cNvPicPr>
                  <a:picLocks noChangeAspect="1"/>
                </p:cNvPicPr>
                <p:nvPr/>
              </p:nvPicPr>
              <p:blipFill>
                <a:blip r:embed="rId3"/>
                <a:stretch>
                  <a:fillRect/>
                </a:stretch>
              </p:blipFill>
              <p:spPr>
                <a:xfrm>
                  <a:off x="3283537" y="2816328"/>
                  <a:ext cx="1341123" cy="1347219"/>
                </a:xfrm>
                <a:prstGeom prst="rect">
                  <a:avLst/>
                </a:prstGeom>
              </p:spPr>
            </p:pic>
            <p:sp>
              <p:nvSpPr>
                <p:cNvPr id="51" name="Rectangle 50">
                  <a:extLst>
                    <a:ext uri="{FF2B5EF4-FFF2-40B4-BE49-F238E27FC236}">
                      <a16:creationId xmlns:a16="http://schemas.microsoft.com/office/drawing/2014/main" id="{60741960-FB42-4550-BFD2-0AD63EB71368}"/>
                    </a:ext>
                  </a:extLst>
                </p:cNvPr>
                <p:cNvSpPr/>
                <p:nvPr/>
              </p:nvSpPr>
              <p:spPr>
                <a:xfrm>
                  <a:off x="4317558" y="3784821"/>
                  <a:ext cx="307102" cy="378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6E91513A-5AA8-47A8-B6EA-1688A194EE9A}"/>
                  </a:ext>
                </a:extLst>
              </p:cNvPr>
              <p:cNvGrpSpPr/>
              <p:nvPr/>
            </p:nvGrpSpPr>
            <p:grpSpPr>
              <a:xfrm>
                <a:off x="1509734" y="1422399"/>
                <a:ext cx="730546" cy="733866"/>
                <a:chOff x="3283537" y="2816328"/>
                <a:chExt cx="1341123" cy="1347219"/>
              </a:xfrm>
            </p:grpSpPr>
            <p:pic>
              <p:nvPicPr>
                <p:cNvPr id="48" name="Picture 47" descr="A close up of a logo&#10;&#10;Description automatically generated">
                  <a:extLst>
                    <a:ext uri="{FF2B5EF4-FFF2-40B4-BE49-F238E27FC236}">
                      <a16:creationId xmlns:a16="http://schemas.microsoft.com/office/drawing/2014/main" id="{60A88022-C41E-43A0-9062-B92BC2951009}"/>
                    </a:ext>
                  </a:extLst>
                </p:cNvPr>
                <p:cNvPicPr>
                  <a:picLocks noChangeAspect="1"/>
                </p:cNvPicPr>
                <p:nvPr/>
              </p:nvPicPr>
              <p:blipFill>
                <a:blip r:embed="rId3"/>
                <a:stretch>
                  <a:fillRect/>
                </a:stretch>
              </p:blipFill>
              <p:spPr>
                <a:xfrm>
                  <a:off x="3283537" y="2816328"/>
                  <a:ext cx="1341123" cy="1347219"/>
                </a:xfrm>
                <a:prstGeom prst="rect">
                  <a:avLst/>
                </a:prstGeom>
              </p:spPr>
            </p:pic>
            <p:sp>
              <p:nvSpPr>
                <p:cNvPr id="49" name="Rectangle 48">
                  <a:extLst>
                    <a:ext uri="{FF2B5EF4-FFF2-40B4-BE49-F238E27FC236}">
                      <a16:creationId xmlns:a16="http://schemas.microsoft.com/office/drawing/2014/main" id="{C1E4CAE4-2468-48AC-9564-7821490D06A0}"/>
                    </a:ext>
                  </a:extLst>
                </p:cNvPr>
                <p:cNvSpPr/>
                <p:nvPr/>
              </p:nvSpPr>
              <p:spPr>
                <a:xfrm>
                  <a:off x="4317558" y="3784821"/>
                  <a:ext cx="307102" cy="378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Oval 45">
                <a:extLst>
                  <a:ext uri="{FF2B5EF4-FFF2-40B4-BE49-F238E27FC236}">
                    <a16:creationId xmlns:a16="http://schemas.microsoft.com/office/drawing/2014/main" id="{60196898-026A-43A2-81A8-DE23CB409514}"/>
                  </a:ext>
                </a:extLst>
              </p:cNvPr>
              <p:cNvSpPr/>
              <p:nvPr/>
            </p:nvSpPr>
            <p:spPr>
              <a:xfrm>
                <a:off x="1503235" y="1516380"/>
                <a:ext cx="737045" cy="737045"/>
              </a:xfrm>
              <a:prstGeom prst="ellipse">
                <a:avLst/>
              </a:prstGeom>
              <a:solidFill>
                <a:srgbClr val="7F7F7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F92FC4D-FBF0-44BA-9E6D-E4D8A92B6D51}"/>
                  </a:ext>
                </a:extLst>
              </p:cNvPr>
              <p:cNvSpPr/>
              <p:nvPr/>
            </p:nvSpPr>
            <p:spPr>
              <a:xfrm>
                <a:off x="1667586" y="1843765"/>
                <a:ext cx="256985" cy="256985"/>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Isosceles Triangle 61">
              <a:extLst>
                <a:ext uri="{FF2B5EF4-FFF2-40B4-BE49-F238E27FC236}">
                  <a16:creationId xmlns:a16="http://schemas.microsoft.com/office/drawing/2014/main" id="{42F07362-315A-437F-882F-225B76352EE8}"/>
                </a:ext>
              </a:extLst>
            </p:cNvPr>
            <p:cNvSpPr/>
            <p:nvPr/>
          </p:nvSpPr>
          <p:spPr>
            <a:xfrm rot="878943">
              <a:off x="3439941" y="1599971"/>
              <a:ext cx="109575" cy="94461"/>
            </a:xfrm>
            <a:prstGeom prst="triangle">
              <a:avLst/>
            </a:prstGeom>
            <a:solidFill>
              <a:srgbClr val="0C1FCF"/>
            </a:solidFill>
            <a:ln>
              <a:solidFill>
                <a:srgbClr val="0C1F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Isosceles Triangle 63">
              <a:extLst>
                <a:ext uri="{FF2B5EF4-FFF2-40B4-BE49-F238E27FC236}">
                  <a16:creationId xmlns:a16="http://schemas.microsoft.com/office/drawing/2014/main" id="{595B161F-CEDA-4230-A968-82F643EB27DE}"/>
                </a:ext>
              </a:extLst>
            </p:cNvPr>
            <p:cNvSpPr/>
            <p:nvPr/>
          </p:nvSpPr>
          <p:spPr>
            <a:xfrm rot="3489493">
              <a:off x="4437745" y="2492541"/>
              <a:ext cx="109575" cy="94461"/>
            </a:xfrm>
            <a:prstGeom prst="triangle">
              <a:avLst/>
            </a:prstGeom>
            <a:solidFill>
              <a:srgbClr val="0C1FCF"/>
            </a:solidFill>
            <a:ln>
              <a:solidFill>
                <a:srgbClr val="0C1F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Isosceles Triangle 65">
              <a:extLst>
                <a:ext uri="{FF2B5EF4-FFF2-40B4-BE49-F238E27FC236}">
                  <a16:creationId xmlns:a16="http://schemas.microsoft.com/office/drawing/2014/main" id="{A347F5F7-E512-4973-8B7E-D02877FFBD12}"/>
                </a:ext>
              </a:extLst>
            </p:cNvPr>
            <p:cNvSpPr/>
            <p:nvPr/>
          </p:nvSpPr>
          <p:spPr>
            <a:xfrm rot="9942511">
              <a:off x="3392603" y="2857813"/>
              <a:ext cx="109575" cy="94461"/>
            </a:xfrm>
            <a:prstGeom prst="triangle">
              <a:avLst/>
            </a:prstGeom>
            <a:solidFill>
              <a:srgbClr val="0C1FCF"/>
            </a:solidFill>
            <a:ln>
              <a:solidFill>
                <a:srgbClr val="0C1F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Isosceles Triangle 67">
              <a:extLst>
                <a:ext uri="{FF2B5EF4-FFF2-40B4-BE49-F238E27FC236}">
                  <a16:creationId xmlns:a16="http://schemas.microsoft.com/office/drawing/2014/main" id="{E1F3ADE2-15B3-4AE6-95A4-66084F0836BD}"/>
                </a:ext>
              </a:extLst>
            </p:cNvPr>
            <p:cNvSpPr/>
            <p:nvPr/>
          </p:nvSpPr>
          <p:spPr>
            <a:xfrm rot="3489493">
              <a:off x="2545731" y="2607621"/>
              <a:ext cx="109575" cy="94461"/>
            </a:xfrm>
            <a:prstGeom prst="triangle">
              <a:avLst/>
            </a:prstGeom>
            <a:solidFill>
              <a:srgbClr val="0C1FCF"/>
            </a:solidFill>
            <a:ln>
              <a:solidFill>
                <a:srgbClr val="0C1F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Isosceles Triangle 69">
              <a:extLst>
                <a:ext uri="{FF2B5EF4-FFF2-40B4-BE49-F238E27FC236}">
                  <a16:creationId xmlns:a16="http://schemas.microsoft.com/office/drawing/2014/main" id="{8E89E0C3-411F-4CED-A861-F8F3E13841A5}"/>
                </a:ext>
              </a:extLst>
            </p:cNvPr>
            <p:cNvSpPr/>
            <p:nvPr/>
          </p:nvSpPr>
          <p:spPr>
            <a:xfrm rot="3489493">
              <a:off x="4078453" y="1717496"/>
              <a:ext cx="109575" cy="94461"/>
            </a:xfrm>
            <a:prstGeom prst="triangle">
              <a:avLst/>
            </a:prstGeom>
            <a:solidFill>
              <a:srgbClr val="0C1FCF"/>
            </a:solidFill>
            <a:ln>
              <a:solidFill>
                <a:srgbClr val="0C1F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Isosceles Triangle 70">
              <a:extLst>
                <a:ext uri="{FF2B5EF4-FFF2-40B4-BE49-F238E27FC236}">
                  <a16:creationId xmlns:a16="http://schemas.microsoft.com/office/drawing/2014/main" id="{AF6D2CF9-CF2B-4A5F-A613-69FE9D438258}"/>
                </a:ext>
              </a:extLst>
            </p:cNvPr>
            <p:cNvSpPr/>
            <p:nvPr/>
          </p:nvSpPr>
          <p:spPr>
            <a:xfrm rot="3489493">
              <a:off x="3344166" y="3528749"/>
              <a:ext cx="109575" cy="94461"/>
            </a:xfrm>
            <a:prstGeom prst="triangle">
              <a:avLst/>
            </a:prstGeom>
            <a:solidFill>
              <a:srgbClr val="0C1FCF"/>
            </a:solidFill>
            <a:ln>
              <a:solidFill>
                <a:srgbClr val="0C1F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Isosceles Triangle 72">
              <a:extLst>
                <a:ext uri="{FF2B5EF4-FFF2-40B4-BE49-F238E27FC236}">
                  <a16:creationId xmlns:a16="http://schemas.microsoft.com/office/drawing/2014/main" id="{FF6A40D9-116E-4905-8274-AFA50BB62550}"/>
                </a:ext>
              </a:extLst>
            </p:cNvPr>
            <p:cNvSpPr/>
            <p:nvPr/>
          </p:nvSpPr>
          <p:spPr>
            <a:xfrm rot="3489493">
              <a:off x="3180340" y="2291998"/>
              <a:ext cx="109575" cy="94461"/>
            </a:xfrm>
            <a:prstGeom prst="triangle">
              <a:avLst/>
            </a:prstGeom>
            <a:solidFill>
              <a:srgbClr val="0C1FCF"/>
            </a:solidFill>
            <a:ln>
              <a:solidFill>
                <a:srgbClr val="0C1F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Isosceles Triangle 74">
              <a:extLst>
                <a:ext uri="{FF2B5EF4-FFF2-40B4-BE49-F238E27FC236}">
                  <a16:creationId xmlns:a16="http://schemas.microsoft.com/office/drawing/2014/main" id="{979DD84A-1786-4FD0-834F-F1B4C1121C3C}"/>
                </a:ext>
              </a:extLst>
            </p:cNvPr>
            <p:cNvSpPr/>
            <p:nvPr/>
          </p:nvSpPr>
          <p:spPr>
            <a:xfrm rot="3489493">
              <a:off x="4009425" y="2917107"/>
              <a:ext cx="109575" cy="94461"/>
            </a:xfrm>
            <a:prstGeom prst="triangle">
              <a:avLst/>
            </a:prstGeom>
            <a:solidFill>
              <a:srgbClr val="0C1FCF"/>
            </a:solidFill>
            <a:ln>
              <a:solidFill>
                <a:srgbClr val="0C1F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Isosceles Triangle 76">
              <a:extLst>
                <a:ext uri="{FF2B5EF4-FFF2-40B4-BE49-F238E27FC236}">
                  <a16:creationId xmlns:a16="http://schemas.microsoft.com/office/drawing/2014/main" id="{A7AE403F-A390-4B07-B5BC-EF181EEEAB70}"/>
                </a:ext>
              </a:extLst>
            </p:cNvPr>
            <p:cNvSpPr/>
            <p:nvPr/>
          </p:nvSpPr>
          <p:spPr>
            <a:xfrm rot="3489493">
              <a:off x="2443578" y="2067036"/>
              <a:ext cx="109575" cy="94461"/>
            </a:xfrm>
            <a:prstGeom prst="triangle">
              <a:avLst/>
            </a:prstGeom>
            <a:solidFill>
              <a:srgbClr val="0C1FCF"/>
            </a:solidFill>
            <a:ln>
              <a:solidFill>
                <a:srgbClr val="0C1F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7" name="Group 146">
              <a:extLst>
                <a:ext uri="{FF2B5EF4-FFF2-40B4-BE49-F238E27FC236}">
                  <a16:creationId xmlns:a16="http://schemas.microsoft.com/office/drawing/2014/main" id="{05363D5E-2196-4736-BC28-404799E72FD9}"/>
                </a:ext>
              </a:extLst>
            </p:cNvPr>
            <p:cNvGrpSpPr/>
            <p:nvPr/>
          </p:nvGrpSpPr>
          <p:grpSpPr>
            <a:xfrm>
              <a:off x="2631234" y="1596224"/>
              <a:ext cx="643849" cy="643901"/>
              <a:chOff x="1429144" y="1422399"/>
              <a:chExt cx="892765" cy="892837"/>
            </a:xfrm>
          </p:grpSpPr>
          <p:grpSp>
            <p:nvGrpSpPr>
              <p:cNvPr id="148" name="Group 147">
                <a:extLst>
                  <a:ext uri="{FF2B5EF4-FFF2-40B4-BE49-F238E27FC236}">
                    <a16:creationId xmlns:a16="http://schemas.microsoft.com/office/drawing/2014/main" id="{5794791A-78BA-47D0-8FE5-2704E3C1BDE5}"/>
                  </a:ext>
                </a:extLst>
              </p:cNvPr>
              <p:cNvGrpSpPr/>
              <p:nvPr/>
            </p:nvGrpSpPr>
            <p:grpSpPr>
              <a:xfrm rot="14266841">
                <a:off x="1430804" y="1561769"/>
                <a:ext cx="730546" cy="733866"/>
                <a:chOff x="3283537" y="2816328"/>
                <a:chExt cx="1341123" cy="1347219"/>
              </a:xfrm>
            </p:grpSpPr>
            <p:pic>
              <p:nvPicPr>
                <p:cNvPr id="157" name="Picture 156" descr="A close up of a logo&#10;&#10;Description automatically generated">
                  <a:extLst>
                    <a:ext uri="{FF2B5EF4-FFF2-40B4-BE49-F238E27FC236}">
                      <a16:creationId xmlns:a16="http://schemas.microsoft.com/office/drawing/2014/main" id="{49AA4E0D-2E5B-43E0-BD7B-F3FA0A0C73C0}"/>
                    </a:ext>
                  </a:extLst>
                </p:cNvPr>
                <p:cNvPicPr>
                  <a:picLocks noChangeAspect="1"/>
                </p:cNvPicPr>
                <p:nvPr/>
              </p:nvPicPr>
              <p:blipFill>
                <a:blip r:embed="rId3"/>
                <a:stretch>
                  <a:fillRect/>
                </a:stretch>
              </p:blipFill>
              <p:spPr>
                <a:xfrm>
                  <a:off x="3283537" y="2816328"/>
                  <a:ext cx="1341123" cy="1347219"/>
                </a:xfrm>
                <a:prstGeom prst="rect">
                  <a:avLst/>
                </a:prstGeom>
              </p:spPr>
            </p:pic>
            <p:sp>
              <p:nvSpPr>
                <p:cNvPr id="158" name="Rectangle 157">
                  <a:extLst>
                    <a:ext uri="{FF2B5EF4-FFF2-40B4-BE49-F238E27FC236}">
                      <a16:creationId xmlns:a16="http://schemas.microsoft.com/office/drawing/2014/main" id="{6BDDB92C-FCDD-499A-AAA8-87C9E2B8FEF9}"/>
                    </a:ext>
                  </a:extLst>
                </p:cNvPr>
                <p:cNvSpPr/>
                <p:nvPr/>
              </p:nvSpPr>
              <p:spPr>
                <a:xfrm>
                  <a:off x="4317558" y="3784821"/>
                  <a:ext cx="307102" cy="378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9" name="Group 148">
                <a:extLst>
                  <a:ext uri="{FF2B5EF4-FFF2-40B4-BE49-F238E27FC236}">
                    <a16:creationId xmlns:a16="http://schemas.microsoft.com/office/drawing/2014/main" id="{294D50C0-DCA2-409E-8221-2F5670C4F65E}"/>
                  </a:ext>
                </a:extLst>
              </p:cNvPr>
              <p:cNvGrpSpPr/>
              <p:nvPr/>
            </p:nvGrpSpPr>
            <p:grpSpPr>
              <a:xfrm rot="7673010">
                <a:off x="1589703" y="1583030"/>
                <a:ext cx="730546" cy="733866"/>
                <a:chOff x="3283537" y="2816328"/>
                <a:chExt cx="1341123" cy="1347219"/>
              </a:xfrm>
            </p:grpSpPr>
            <p:pic>
              <p:nvPicPr>
                <p:cNvPr id="155" name="Picture 154" descr="A close up of a logo&#10;&#10;Description automatically generated">
                  <a:extLst>
                    <a:ext uri="{FF2B5EF4-FFF2-40B4-BE49-F238E27FC236}">
                      <a16:creationId xmlns:a16="http://schemas.microsoft.com/office/drawing/2014/main" id="{B15048B5-451A-43B0-9BBA-0CE3C660CC14}"/>
                    </a:ext>
                  </a:extLst>
                </p:cNvPr>
                <p:cNvPicPr>
                  <a:picLocks noChangeAspect="1"/>
                </p:cNvPicPr>
                <p:nvPr/>
              </p:nvPicPr>
              <p:blipFill>
                <a:blip r:embed="rId3"/>
                <a:stretch>
                  <a:fillRect/>
                </a:stretch>
              </p:blipFill>
              <p:spPr>
                <a:xfrm>
                  <a:off x="3283537" y="2816328"/>
                  <a:ext cx="1341123" cy="1347219"/>
                </a:xfrm>
                <a:prstGeom prst="rect">
                  <a:avLst/>
                </a:prstGeom>
              </p:spPr>
            </p:pic>
            <p:sp>
              <p:nvSpPr>
                <p:cNvPr id="156" name="Rectangle 155">
                  <a:extLst>
                    <a:ext uri="{FF2B5EF4-FFF2-40B4-BE49-F238E27FC236}">
                      <a16:creationId xmlns:a16="http://schemas.microsoft.com/office/drawing/2014/main" id="{F4B4A4BA-DAA4-48AC-AFF8-471C17D15F85}"/>
                    </a:ext>
                  </a:extLst>
                </p:cNvPr>
                <p:cNvSpPr/>
                <p:nvPr/>
              </p:nvSpPr>
              <p:spPr>
                <a:xfrm>
                  <a:off x="4317558" y="3784821"/>
                  <a:ext cx="307102" cy="378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0" name="Group 149">
                <a:extLst>
                  <a:ext uri="{FF2B5EF4-FFF2-40B4-BE49-F238E27FC236}">
                    <a16:creationId xmlns:a16="http://schemas.microsoft.com/office/drawing/2014/main" id="{221D6686-C1EF-46BB-9B1E-9E211208FF05}"/>
                  </a:ext>
                </a:extLst>
              </p:cNvPr>
              <p:cNvGrpSpPr/>
              <p:nvPr/>
            </p:nvGrpSpPr>
            <p:grpSpPr>
              <a:xfrm>
                <a:off x="1509734" y="1422399"/>
                <a:ext cx="730546" cy="733866"/>
                <a:chOff x="3283537" y="2816328"/>
                <a:chExt cx="1341123" cy="1347219"/>
              </a:xfrm>
            </p:grpSpPr>
            <p:pic>
              <p:nvPicPr>
                <p:cNvPr id="153" name="Picture 152" descr="A close up of a logo&#10;&#10;Description automatically generated">
                  <a:extLst>
                    <a:ext uri="{FF2B5EF4-FFF2-40B4-BE49-F238E27FC236}">
                      <a16:creationId xmlns:a16="http://schemas.microsoft.com/office/drawing/2014/main" id="{65FAEA7C-7C52-43C8-81FA-134C012EF7BE}"/>
                    </a:ext>
                  </a:extLst>
                </p:cNvPr>
                <p:cNvPicPr>
                  <a:picLocks noChangeAspect="1"/>
                </p:cNvPicPr>
                <p:nvPr/>
              </p:nvPicPr>
              <p:blipFill>
                <a:blip r:embed="rId3"/>
                <a:stretch>
                  <a:fillRect/>
                </a:stretch>
              </p:blipFill>
              <p:spPr>
                <a:xfrm>
                  <a:off x="3283537" y="2816328"/>
                  <a:ext cx="1341123" cy="1347219"/>
                </a:xfrm>
                <a:prstGeom prst="rect">
                  <a:avLst/>
                </a:prstGeom>
              </p:spPr>
            </p:pic>
            <p:sp>
              <p:nvSpPr>
                <p:cNvPr id="154" name="Rectangle 153">
                  <a:extLst>
                    <a:ext uri="{FF2B5EF4-FFF2-40B4-BE49-F238E27FC236}">
                      <a16:creationId xmlns:a16="http://schemas.microsoft.com/office/drawing/2014/main" id="{C2EDA865-CEFE-4095-86AD-AE96EE7AF383}"/>
                    </a:ext>
                  </a:extLst>
                </p:cNvPr>
                <p:cNvSpPr/>
                <p:nvPr/>
              </p:nvSpPr>
              <p:spPr>
                <a:xfrm>
                  <a:off x="4317558" y="3784821"/>
                  <a:ext cx="307102" cy="378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Oval 150">
                <a:extLst>
                  <a:ext uri="{FF2B5EF4-FFF2-40B4-BE49-F238E27FC236}">
                    <a16:creationId xmlns:a16="http://schemas.microsoft.com/office/drawing/2014/main" id="{254A4E58-C065-48F8-8671-006636A8A8DD}"/>
                  </a:ext>
                </a:extLst>
              </p:cNvPr>
              <p:cNvSpPr/>
              <p:nvPr/>
            </p:nvSpPr>
            <p:spPr>
              <a:xfrm>
                <a:off x="1503235" y="1516380"/>
                <a:ext cx="737045" cy="737045"/>
              </a:xfrm>
              <a:prstGeom prst="ellipse">
                <a:avLst/>
              </a:prstGeom>
              <a:solidFill>
                <a:srgbClr val="7F7F7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F48B400F-C499-4A7F-A3F5-2818A534AA5D}"/>
                  </a:ext>
                </a:extLst>
              </p:cNvPr>
              <p:cNvSpPr/>
              <p:nvPr/>
            </p:nvSpPr>
            <p:spPr>
              <a:xfrm>
                <a:off x="1667586" y="1843765"/>
                <a:ext cx="256985" cy="256985"/>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9" name="Group 158">
              <a:extLst>
                <a:ext uri="{FF2B5EF4-FFF2-40B4-BE49-F238E27FC236}">
                  <a16:creationId xmlns:a16="http://schemas.microsoft.com/office/drawing/2014/main" id="{CD140F14-9D96-45B2-92FD-F891992CF990}"/>
                </a:ext>
              </a:extLst>
            </p:cNvPr>
            <p:cNvGrpSpPr/>
            <p:nvPr/>
          </p:nvGrpSpPr>
          <p:grpSpPr>
            <a:xfrm>
              <a:off x="3592719" y="2061685"/>
              <a:ext cx="643849" cy="643901"/>
              <a:chOff x="1429144" y="1422399"/>
              <a:chExt cx="892765" cy="892837"/>
            </a:xfrm>
          </p:grpSpPr>
          <p:grpSp>
            <p:nvGrpSpPr>
              <p:cNvPr id="160" name="Group 159">
                <a:extLst>
                  <a:ext uri="{FF2B5EF4-FFF2-40B4-BE49-F238E27FC236}">
                    <a16:creationId xmlns:a16="http://schemas.microsoft.com/office/drawing/2014/main" id="{F93E985B-509C-4A6C-B59E-763B9F35DF79}"/>
                  </a:ext>
                </a:extLst>
              </p:cNvPr>
              <p:cNvGrpSpPr/>
              <p:nvPr/>
            </p:nvGrpSpPr>
            <p:grpSpPr>
              <a:xfrm rot="14266841">
                <a:off x="1430804" y="1561769"/>
                <a:ext cx="730546" cy="733866"/>
                <a:chOff x="3283537" y="2816328"/>
                <a:chExt cx="1341123" cy="1347219"/>
              </a:xfrm>
            </p:grpSpPr>
            <p:pic>
              <p:nvPicPr>
                <p:cNvPr id="169" name="Picture 168" descr="A close up of a logo&#10;&#10;Description automatically generated">
                  <a:extLst>
                    <a:ext uri="{FF2B5EF4-FFF2-40B4-BE49-F238E27FC236}">
                      <a16:creationId xmlns:a16="http://schemas.microsoft.com/office/drawing/2014/main" id="{A9F42AFA-E9B9-4818-A47B-1A10DC1EC877}"/>
                    </a:ext>
                  </a:extLst>
                </p:cNvPr>
                <p:cNvPicPr>
                  <a:picLocks noChangeAspect="1"/>
                </p:cNvPicPr>
                <p:nvPr/>
              </p:nvPicPr>
              <p:blipFill>
                <a:blip r:embed="rId3"/>
                <a:stretch>
                  <a:fillRect/>
                </a:stretch>
              </p:blipFill>
              <p:spPr>
                <a:xfrm>
                  <a:off x="3283537" y="2816328"/>
                  <a:ext cx="1341123" cy="1347219"/>
                </a:xfrm>
                <a:prstGeom prst="rect">
                  <a:avLst/>
                </a:prstGeom>
              </p:spPr>
            </p:pic>
            <p:sp>
              <p:nvSpPr>
                <p:cNvPr id="170" name="Rectangle 169">
                  <a:extLst>
                    <a:ext uri="{FF2B5EF4-FFF2-40B4-BE49-F238E27FC236}">
                      <a16:creationId xmlns:a16="http://schemas.microsoft.com/office/drawing/2014/main" id="{9D5681F1-8981-44B6-9933-004D1C51FBDC}"/>
                    </a:ext>
                  </a:extLst>
                </p:cNvPr>
                <p:cNvSpPr/>
                <p:nvPr/>
              </p:nvSpPr>
              <p:spPr>
                <a:xfrm>
                  <a:off x="4317558" y="3784821"/>
                  <a:ext cx="307102" cy="378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1" name="Group 160">
                <a:extLst>
                  <a:ext uri="{FF2B5EF4-FFF2-40B4-BE49-F238E27FC236}">
                    <a16:creationId xmlns:a16="http://schemas.microsoft.com/office/drawing/2014/main" id="{1906084C-02F5-4EB4-A173-4E71CD5B0DD1}"/>
                  </a:ext>
                </a:extLst>
              </p:cNvPr>
              <p:cNvGrpSpPr/>
              <p:nvPr/>
            </p:nvGrpSpPr>
            <p:grpSpPr>
              <a:xfrm rot="7673010">
                <a:off x="1589703" y="1583030"/>
                <a:ext cx="730546" cy="733866"/>
                <a:chOff x="3283537" y="2816328"/>
                <a:chExt cx="1341123" cy="1347219"/>
              </a:xfrm>
            </p:grpSpPr>
            <p:pic>
              <p:nvPicPr>
                <p:cNvPr id="167" name="Picture 166" descr="A close up of a logo&#10;&#10;Description automatically generated">
                  <a:extLst>
                    <a:ext uri="{FF2B5EF4-FFF2-40B4-BE49-F238E27FC236}">
                      <a16:creationId xmlns:a16="http://schemas.microsoft.com/office/drawing/2014/main" id="{E207411D-607C-422D-BB65-EE22F4097AC5}"/>
                    </a:ext>
                  </a:extLst>
                </p:cNvPr>
                <p:cNvPicPr>
                  <a:picLocks noChangeAspect="1"/>
                </p:cNvPicPr>
                <p:nvPr/>
              </p:nvPicPr>
              <p:blipFill>
                <a:blip r:embed="rId3"/>
                <a:stretch>
                  <a:fillRect/>
                </a:stretch>
              </p:blipFill>
              <p:spPr>
                <a:xfrm>
                  <a:off x="3283537" y="2816328"/>
                  <a:ext cx="1341123" cy="1347219"/>
                </a:xfrm>
                <a:prstGeom prst="rect">
                  <a:avLst/>
                </a:prstGeom>
              </p:spPr>
            </p:pic>
            <p:sp>
              <p:nvSpPr>
                <p:cNvPr id="168" name="Rectangle 167">
                  <a:extLst>
                    <a:ext uri="{FF2B5EF4-FFF2-40B4-BE49-F238E27FC236}">
                      <a16:creationId xmlns:a16="http://schemas.microsoft.com/office/drawing/2014/main" id="{664B0E6D-D175-40A7-BBC9-1906A7C88DC4}"/>
                    </a:ext>
                  </a:extLst>
                </p:cNvPr>
                <p:cNvSpPr/>
                <p:nvPr/>
              </p:nvSpPr>
              <p:spPr>
                <a:xfrm>
                  <a:off x="4317558" y="3784821"/>
                  <a:ext cx="307102" cy="378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2" name="Group 161">
                <a:extLst>
                  <a:ext uri="{FF2B5EF4-FFF2-40B4-BE49-F238E27FC236}">
                    <a16:creationId xmlns:a16="http://schemas.microsoft.com/office/drawing/2014/main" id="{7908564F-DC36-43CE-AA67-1F319402C53B}"/>
                  </a:ext>
                </a:extLst>
              </p:cNvPr>
              <p:cNvGrpSpPr/>
              <p:nvPr/>
            </p:nvGrpSpPr>
            <p:grpSpPr>
              <a:xfrm>
                <a:off x="1509734" y="1422399"/>
                <a:ext cx="730546" cy="733866"/>
                <a:chOff x="3283537" y="2816328"/>
                <a:chExt cx="1341123" cy="1347219"/>
              </a:xfrm>
            </p:grpSpPr>
            <p:pic>
              <p:nvPicPr>
                <p:cNvPr id="165" name="Picture 164" descr="A close up of a logo&#10;&#10;Description automatically generated">
                  <a:extLst>
                    <a:ext uri="{FF2B5EF4-FFF2-40B4-BE49-F238E27FC236}">
                      <a16:creationId xmlns:a16="http://schemas.microsoft.com/office/drawing/2014/main" id="{8C26B380-9F2F-4943-9BE3-35D98091587D}"/>
                    </a:ext>
                  </a:extLst>
                </p:cNvPr>
                <p:cNvPicPr>
                  <a:picLocks noChangeAspect="1"/>
                </p:cNvPicPr>
                <p:nvPr/>
              </p:nvPicPr>
              <p:blipFill>
                <a:blip r:embed="rId3"/>
                <a:stretch>
                  <a:fillRect/>
                </a:stretch>
              </p:blipFill>
              <p:spPr>
                <a:xfrm>
                  <a:off x="3283537" y="2816328"/>
                  <a:ext cx="1341123" cy="1347219"/>
                </a:xfrm>
                <a:prstGeom prst="rect">
                  <a:avLst/>
                </a:prstGeom>
              </p:spPr>
            </p:pic>
            <p:sp>
              <p:nvSpPr>
                <p:cNvPr id="166" name="Rectangle 165">
                  <a:extLst>
                    <a:ext uri="{FF2B5EF4-FFF2-40B4-BE49-F238E27FC236}">
                      <a16:creationId xmlns:a16="http://schemas.microsoft.com/office/drawing/2014/main" id="{314B261B-ACFC-462B-854C-88B4B8EB8BA7}"/>
                    </a:ext>
                  </a:extLst>
                </p:cNvPr>
                <p:cNvSpPr/>
                <p:nvPr/>
              </p:nvSpPr>
              <p:spPr>
                <a:xfrm>
                  <a:off x="4317558" y="3784821"/>
                  <a:ext cx="307102" cy="378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3" name="Oval 162">
                <a:extLst>
                  <a:ext uri="{FF2B5EF4-FFF2-40B4-BE49-F238E27FC236}">
                    <a16:creationId xmlns:a16="http://schemas.microsoft.com/office/drawing/2014/main" id="{55EA7EA4-7A7D-4A1A-8066-07B887EDADDB}"/>
                  </a:ext>
                </a:extLst>
              </p:cNvPr>
              <p:cNvSpPr/>
              <p:nvPr/>
            </p:nvSpPr>
            <p:spPr>
              <a:xfrm>
                <a:off x="1503235" y="1516380"/>
                <a:ext cx="737045" cy="737045"/>
              </a:xfrm>
              <a:prstGeom prst="ellipse">
                <a:avLst/>
              </a:prstGeom>
              <a:solidFill>
                <a:srgbClr val="7F7F7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0662CD9E-7B6D-4107-B0E3-6F72D6DF890C}"/>
                  </a:ext>
                </a:extLst>
              </p:cNvPr>
              <p:cNvSpPr/>
              <p:nvPr/>
            </p:nvSpPr>
            <p:spPr>
              <a:xfrm>
                <a:off x="1667586" y="1843765"/>
                <a:ext cx="256985" cy="256985"/>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Oval 170">
              <a:extLst>
                <a:ext uri="{FF2B5EF4-FFF2-40B4-BE49-F238E27FC236}">
                  <a16:creationId xmlns:a16="http://schemas.microsoft.com/office/drawing/2014/main" id="{87BD2791-CDC6-48C9-8142-4B6361A6FF78}"/>
                </a:ext>
              </a:extLst>
            </p:cNvPr>
            <p:cNvSpPr/>
            <p:nvPr/>
          </p:nvSpPr>
          <p:spPr>
            <a:xfrm>
              <a:off x="2765303" y="2211171"/>
              <a:ext cx="36576" cy="3657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40C654EF-4DBD-4138-979F-73F8DCB599E2}"/>
                </a:ext>
              </a:extLst>
            </p:cNvPr>
            <p:cNvSpPr/>
            <p:nvPr/>
          </p:nvSpPr>
          <p:spPr>
            <a:xfrm>
              <a:off x="2969372" y="2251268"/>
              <a:ext cx="36576" cy="3657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A6C69B3B-7D77-427F-B507-44FFF2E7E895}"/>
                </a:ext>
              </a:extLst>
            </p:cNvPr>
            <p:cNvSpPr/>
            <p:nvPr/>
          </p:nvSpPr>
          <p:spPr>
            <a:xfrm>
              <a:off x="3288656" y="1974486"/>
              <a:ext cx="36576" cy="3657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0D6FF489-6B6B-4589-990C-EDD3AB12C1EC}"/>
                </a:ext>
              </a:extLst>
            </p:cNvPr>
            <p:cNvSpPr/>
            <p:nvPr/>
          </p:nvSpPr>
          <p:spPr>
            <a:xfrm>
              <a:off x="3177807" y="1674867"/>
              <a:ext cx="36576" cy="3657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A2E39629-791F-4872-A7C3-A34B882B1CAC}"/>
                </a:ext>
              </a:extLst>
            </p:cNvPr>
            <p:cNvSpPr/>
            <p:nvPr/>
          </p:nvSpPr>
          <p:spPr>
            <a:xfrm>
              <a:off x="2765117" y="1601218"/>
              <a:ext cx="36576" cy="3657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90AE1BC3-0B0C-4C2E-929D-C148CA48238A}"/>
                </a:ext>
              </a:extLst>
            </p:cNvPr>
            <p:cNvSpPr/>
            <p:nvPr/>
          </p:nvSpPr>
          <p:spPr>
            <a:xfrm>
              <a:off x="2608145" y="1826532"/>
              <a:ext cx="36576" cy="3657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EFAECC07-409C-42C2-A3D3-324339D0ACE9}"/>
                </a:ext>
              </a:extLst>
            </p:cNvPr>
            <p:cNvSpPr/>
            <p:nvPr/>
          </p:nvSpPr>
          <p:spPr>
            <a:xfrm>
              <a:off x="3735278" y="2101545"/>
              <a:ext cx="36576" cy="3657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32F2282F-FD4D-4EC5-AD1E-890BBD847072}"/>
                </a:ext>
              </a:extLst>
            </p:cNvPr>
            <p:cNvSpPr/>
            <p:nvPr/>
          </p:nvSpPr>
          <p:spPr>
            <a:xfrm>
              <a:off x="4104715" y="2151572"/>
              <a:ext cx="36576" cy="3657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87BDFFB0-5985-4AF0-BE52-32E10120E3B8}"/>
                </a:ext>
              </a:extLst>
            </p:cNvPr>
            <p:cNvSpPr/>
            <p:nvPr/>
          </p:nvSpPr>
          <p:spPr>
            <a:xfrm>
              <a:off x="3950014" y="2690444"/>
              <a:ext cx="36576" cy="3657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4E596E1D-3B94-439B-A13D-25ACBCEF900C}"/>
                </a:ext>
              </a:extLst>
            </p:cNvPr>
            <p:cNvSpPr/>
            <p:nvPr/>
          </p:nvSpPr>
          <p:spPr>
            <a:xfrm>
              <a:off x="4218861" y="2426823"/>
              <a:ext cx="36576" cy="3657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DA5BB76D-2413-4BE9-9AA0-9CD0D5033DD8}"/>
                </a:ext>
              </a:extLst>
            </p:cNvPr>
            <p:cNvSpPr/>
            <p:nvPr/>
          </p:nvSpPr>
          <p:spPr>
            <a:xfrm>
              <a:off x="3588309" y="2312236"/>
              <a:ext cx="36576" cy="3657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3E61F97E-3035-46C9-A0AD-9939843A2469}"/>
                </a:ext>
              </a:extLst>
            </p:cNvPr>
            <p:cNvSpPr/>
            <p:nvPr/>
          </p:nvSpPr>
          <p:spPr>
            <a:xfrm>
              <a:off x="3746392" y="2659151"/>
              <a:ext cx="36576" cy="3657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CB834F94-C2C9-4979-933C-D47E1E260863}"/>
                </a:ext>
              </a:extLst>
            </p:cNvPr>
            <p:cNvSpPr/>
            <p:nvPr/>
          </p:nvSpPr>
          <p:spPr>
            <a:xfrm>
              <a:off x="3085871" y="2886755"/>
              <a:ext cx="36576" cy="365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BF82B5C7-D49C-47CE-B9FF-DB81689070D9}"/>
                </a:ext>
              </a:extLst>
            </p:cNvPr>
            <p:cNvSpPr/>
            <p:nvPr/>
          </p:nvSpPr>
          <p:spPr>
            <a:xfrm>
              <a:off x="3207584" y="3171948"/>
              <a:ext cx="36576" cy="365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21F56BB8-B21F-4E16-A604-D48C9C1CECB7}"/>
                </a:ext>
              </a:extLst>
            </p:cNvPr>
            <p:cNvSpPr/>
            <p:nvPr/>
          </p:nvSpPr>
          <p:spPr>
            <a:xfrm>
              <a:off x="2940547" y="3463852"/>
              <a:ext cx="36576" cy="365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9BB80AA4-C951-47C8-869B-B6C0F883EF63}"/>
                </a:ext>
              </a:extLst>
            </p:cNvPr>
            <p:cNvSpPr/>
            <p:nvPr/>
          </p:nvSpPr>
          <p:spPr>
            <a:xfrm>
              <a:off x="2726164" y="3451208"/>
              <a:ext cx="36576" cy="365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6005663E-4054-4A24-8B23-4773479E50C5}"/>
                </a:ext>
              </a:extLst>
            </p:cNvPr>
            <p:cNvSpPr/>
            <p:nvPr/>
          </p:nvSpPr>
          <p:spPr>
            <a:xfrm>
              <a:off x="2543415" y="3096465"/>
              <a:ext cx="36576" cy="365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6310862F-FE98-439F-932B-203C9DF28C95}"/>
                </a:ext>
              </a:extLst>
            </p:cNvPr>
            <p:cNvSpPr/>
            <p:nvPr/>
          </p:nvSpPr>
          <p:spPr>
            <a:xfrm>
              <a:off x="2679068" y="2862784"/>
              <a:ext cx="36576" cy="365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5" name="Straight Arrow Connector 124">
            <a:extLst>
              <a:ext uri="{FF2B5EF4-FFF2-40B4-BE49-F238E27FC236}">
                <a16:creationId xmlns:a16="http://schemas.microsoft.com/office/drawing/2014/main" id="{81FF51D3-B4CC-4EA7-A6F4-31EDEE66A9EB}"/>
              </a:ext>
            </a:extLst>
          </p:cNvPr>
          <p:cNvCxnSpPr>
            <a:cxnSpLocks/>
          </p:cNvCxnSpPr>
          <p:nvPr/>
        </p:nvCxnSpPr>
        <p:spPr>
          <a:xfrm>
            <a:off x="4466821" y="2574687"/>
            <a:ext cx="403913"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26" name="Straight Arrow Connector 125">
            <a:extLst>
              <a:ext uri="{FF2B5EF4-FFF2-40B4-BE49-F238E27FC236}">
                <a16:creationId xmlns:a16="http://schemas.microsoft.com/office/drawing/2014/main" id="{2BD632FA-4C7A-4092-AC52-CC6707AC7673}"/>
              </a:ext>
            </a:extLst>
          </p:cNvPr>
          <p:cNvCxnSpPr>
            <a:cxnSpLocks/>
          </p:cNvCxnSpPr>
          <p:nvPr/>
        </p:nvCxnSpPr>
        <p:spPr>
          <a:xfrm>
            <a:off x="6825110" y="2571749"/>
            <a:ext cx="403913"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4" name="Group 3">
            <a:extLst>
              <a:ext uri="{FF2B5EF4-FFF2-40B4-BE49-F238E27FC236}">
                <a16:creationId xmlns:a16="http://schemas.microsoft.com/office/drawing/2014/main" id="{B75619E0-0C6E-4980-8BBF-719518FE5F01}"/>
              </a:ext>
            </a:extLst>
          </p:cNvPr>
          <p:cNvGrpSpPr/>
          <p:nvPr/>
        </p:nvGrpSpPr>
        <p:grpSpPr>
          <a:xfrm>
            <a:off x="4885289" y="1718780"/>
            <a:ext cx="1937506" cy="1701805"/>
            <a:chOff x="4885289" y="1718780"/>
            <a:chExt cx="1937506" cy="1701805"/>
          </a:xfrm>
        </p:grpSpPr>
        <p:pic>
          <p:nvPicPr>
            <p:cNvPr id="3" name="Picture 2">
              <a:extLst>
                <a:ext uri="{FF2B5EF4-FFF2-40B4-BE49-F238E27FC236}">
                  <a16:creationId xmlns:a16="http://schemas.microsoft.com/office/drawing/2014/main" id="{87485815-AC75-4EFF-B446-F17C14ECC37F}"/>
                </a:ext>
              </a:extLst>
            </p:cNvPr>
            <p:cNvPicPr>
              <a:picLocks noChangeAspect="1"/>
            </p:cNvPicPr>
            <p:nvPr/>
          </p:nvPicPr>
          <p:blipFill>
            <a:blip r:embed="rId4"/>
            <a:stretch>
              <a:fillRect/>
            </a:stretch>
          </p:blipFill>
          <p:spPr>
            <a:xfrm>
              <a:off x="5112325" y="1776459"/>
              <a:ext cx="1710470" cy="1425391"/>
            </a:xfrm>
            <a:prstGeom prst="rect">
              <a:avLst/>
            </a:prstGeom>
          </p:spPr>
        </p:pic>
        <p:sp>
          <p:nvSpPr>
            <p:cNvPr id="85" name="TextBox 84">
              <a:extLst>
                <a:ext uri="{FF2B5EF4-FFF2-40B4-BE49-F238E27FC236}">
                  <a16:creationId xmlns:a16="http://schemas.microsoft.com/office/drawing/2014/main" id="{028ACD0F-A467-4BAD-9DF8-244CFD81FE33}"/>
                </a:ext>
              </a:extLst>
            </p:cNvPr>
            <p:cNvSpPr txBox="1"/>
            <p:nvPr/>
          </p:nvSpPr>
          <p:spPr>
            <a:xfrm>
              <a:off x="5227919" y="3120503"/>
              <a:ext cx="1501666" cy="300082"/>
            </a:xfrm>
            <a:prstGeom prst="rect">
              <a:avLst/>
            </a:prstGeom>
            <a:noFill/>
          </p:spPr>
          <p:txBody>
            <a:bodyPr wrap="square" rtlCol="0">
              <a:spAutoFit/>
            </a:bodyPr>
            <a:lstStyle/>
            <a:p>
              <a:r>
                <a:rPr lang="en-US" dirty="0"/>
                <a:t>Antibody Display</a:t>
              </a:r>
            </a:p>
          </p:txBody>
        </p:sp>
        <p:sp>
          <p:nvSpPr>
            <p:cNvPr id="86" name="TextBox 85">
              <a:extLst>
                <a:ext uri="{FF2B5EF4-FFF2-40B4-BE49-F238E27FC236}">
                  <a16:creationId xmlns:a16="http://schemas.microsoft.com/office/drawing/2014/main" id="{7D892A64-27E3-4BE7-AE71-D7D7CF2B0651}"/>
                </a:ext>
              </a:extLst>
            </p:cNvPr>
            <p:cNvSpPr txBox="1"/>
            <p:nvPr/>
          </p:nvSpPr>
          <p:spPr>
            <a:xfrm rot="16200000">
              <a:off x="4284497" y="2319572"/>
              <a:ext cx="1501666" cy="300082"/>
            </a:xfrm>
            <a:prstGeom prst="rect">
              <a:avLst/>
            </a:prstGeom>
            <a:noFill/>
          </p:spPr>
          <p:txBody>
            <a:bodyPr wrap="square" rtlCol="0">
              <a:spAutoFit/>
            </a:bodyPr>
            <a:lstStyle/>
            <a:p>
              <a:r>
                <a:rPr lang="en-US" dirty="0"/>
                <a:t>Reagent Binding</a:t>
              </a:r>
            </a:p>
          </p:txBody>
        </p:sp>
      </p:grpSp>
      <p:pic>
        <p:nvPicPr>
          <p:cNvPr id="11" name="Picture 10">
            <a:extLst>
              <a:ext uri="{FF2B5EF4-FFF2-40B4-BE49-F238E27FC236}">
                <a16:creationId xmlns:a16="http://schemas.microsoft.com/office/drawing/2014/main" id="{51F0D6BB-8C08-4342-84C0-7184042B40C1}"/>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Lst>
          </a:blip>
          <a:srcRect l="21917" t="50000" r="23916" b="17795"/>
          <a:stretch/>
        </p:blipFill>
        <p:spPr>
          <a:xfrm rot="1082200">
            <a:off x="7211522" y="1581885"/>
            <a:ext cx="1893140" cy="583961"/>
          </a:xfrm>
          <a:prstGeom prst="rect">
            <a:avLst/>
          </a:prstGeom>
        </p:spPr>
      </p:pic>
      <p:pic>
        <p:nvPicPr>
          <p:cNvPr id="12" name="Picture 11">
            <a:extLst>
              <a:ext uri="{FF2B5EF4-FFF2-40B4-BE49-F238E27FC236}">
                <a16:creationId xmlns:a16="http://schemas.microsoft.com/office/drawing/2014/main" id="{F6ECE1B2-C2D6-462C-BF32-C42560C7F23C}"/>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Lst>
          </a:blip>
          <a:srcRect l="21917" t="50000" r="23916" b="17795"/>
          <a:stretch/>
        </p:blipFill>
        <p:spPr>
          <a:xfrm rot="1082200">
            <a:off x="7261679" y="2127753"/>
            <a:ext cx="1893140" cy="583961"/>
          </a:xfrm>
          <a:prstGeom prst="rect">
            <a:avLst/>
          </a:prstGeom>
        </p:spPr>
      </p:pic>
      <p:pic>
        <p:nvPicPr>
          <p:cNvPr id="13" name="Picture 12">
            <a:extLst>
              <a:ext uri="{FF2B5EF4-FFF2-40B4-BE49-F238E27FC236}">
                <a16:creationId xmlns:a16="http://schemas.microsoft.com/office/drawing/2014/main" id="{7F18A737-809E-431B-9680-D3FBCA9E1113}"/>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Lst>
          </a:blip>
          <a:srcRect l="21917" t="50000" r="23916" b="17795"/>
          <a:stretch/>
        </p:blipFill>
        <p:spPr>
          <a:xfrm rot="1082200">
            <a:off x="7219685" y="2630936"/>
            <a:ext cx="1893140" cy="583961"/>
          </a:xfrm>
          <a:prstGeom prst="rect">
            <a:avLst/>
          </a:prstGeom>
        </p:spPr>
      </p:pic>
      <p:pic>
        <p:nvPicPr>
          <p:cNvPr id="14" name="Picture 13">
            <a:extLst>
              <a:ext uri="{FF2B5EF4-FFF2-40B4-BE49-F238E27FC236}">
                <a16:creationId xmlns:a16="http://schemas.microsoft.com/office/drawing/2014/main" id="{2A228EB7-2362-4117-B30B-452C1AC7C903}"/>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Lst>
          </a:blip>
          <a:srcRect l="21917" t="50000" r="23916" b="17795"/>
          <a:stretch/>
        </p:blipFill>
        <p:spPr>
          <a:xfrm rot="1082200">
            <a:off x="7211522" y="3138940"/>
            <a:ext cx="1893140" cy="583961"/>
          </a:xfrm>
          <a:prstGeom prst="rect">
            <a:avLst/>
          </a:prstGeom>
        </p:spPr>
      </p:pic>
      <p:cxnSp>
        <p:nvCxnSpPr>
          <p:cNvPr id="98" name="Straight Arrow Connector 97">
            <a:extLst>
              <a:ext uri="{FF2B5EF4-FFF2-40B4-BE49-F238E27FC236}">
                <a16:creationId xmlns:a16="http://schemas.microsoft.com/office/drawing/2014/main" id="{00F75703-773F-4D2C-933F-D0F969063849}"/>
              </a:ext>
            </a:extLst>
          </p:cNvPr>
          <p:cNvCxnSpPr>
            <a:cxnSpLocks/>
          </p:cNvCxnSpPr>
          <p:nvPr/>
        </p:nvCxnSpPr>
        <p:spPr>
          <a:xfrm>
            <a:off x="1643709" y="2576019"/>
            <a:ext cx="403913"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0F2D3D93-5ED5-4A08-ABE6-298DA9890B5B}"/>
              </a:ext>
            </a:extLst>
          </p:cNvPr>
          <p:cNvSpPr/>
          <p:nvPr/>
        </p:nvSpPr>
        <p:spPr>
          <a:xfrm rot="19123116">
            <a:off x="5725691" y="2013776"/>
            <a:ext cx="882318" cy="427663"/>
          </a:xfrm>
          <a:prstGeom prst="rect">
            <a:avLst/>
          </a:prstGeom>
          <a:noFill/>
          <a:ln w="19050">
            <a:solidFill>
              <a:srgbClr val="0C1F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0715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4CD20-26AF-4915-BD78-CCD5224D52D8}"/>
              </a:ext>
            </a:extLst>
          </p:cNvPr>
          <p:cNvSpPr>
            <a:spLocks noGrp="1"/>
          </p:cNvSpPr>
          <p:nvPr>
            <p:ph type="ctrTitle"/>
          </p:nvPr>
        </p:nvSpPr>
        <p:spPr/>
        <p:txBody>
          <a:bodyPr/>
          <a:lstStyle/>
          <a:p>
            <a:r>
              <a:rPr lang="en-US" b="0" dirty="0"/>
              <a:t>Primary Sequence Data</a:t>
            </a:r>
          </a:p>
        </p:txBody>
      </p:sp>
      <p:grpSp>
        <p:nvGrpSpPr>
          <p:cNvPr id="7" name="Group 6">
            <a:extLst>
              <a:ext uri="{FF2B5EF4-FFF2-40B4-BE49-F238E27FC236}">
                <a16:creationId xmlns:a16="http://schemas.microsoft.com/office/drawing/2014/main" id="{3D47E428-0066-4124-8987-5E0CA41BF8FD}"/>
              </a:ext>
            </a:extLst>
          </p:cNvPr>
          <p:cNvGrpSpPr/>
          <p:nvPr/>
        </p:nvGrpSpPr>
        <p:grpSpPr>
          <a:xfrm>
            <a:off x="2384654" y="3566237"/>
            <a:ext cx="843338" cy="847171"/>
            <a:chOff x="3283537" y="2816328"/>
            <a:chExt cx="1341123" cy="1347219"/>
          </a:xfrm>
        </p:grpSpPr>
        <p:pic>
          <p:nvPicPr>
            <p:cNvPr id="9" name="Picture 8" descr="A close up of a logo&#10;&#10;Description automatically generated">
              <a:extLst>
                <a:ext uri="{FF2B5EF4-FFF2-40B4-BE49-F238E27FC236}">
                  <a16:creationId xmlns:a16="http://schemas.microsoft.com/office/drawing/2014/main" id="{80C34CE2-B1EE-45B6-8819-BA1491FEF4C5}"/>
                </a:ext>
              </a:extLst>
            </p:cNvPr>
            <p:cNvPicPr>
              <a:picLocks noChangeAspect="1"/>
            </p:cNvPicPr>
            <p:nvPr/>
          </p:nvPicPr>
          <p:blipFill>
            <a:blip r:embed="rId3"/>
            <a:stretch>
              <a:fillRect/>
            </a:stretch>
          </p:blipFill>
          <p:spPr>
            <a:xfrm>
              <a:off x="3283537" y="2816328"/>
              <a:ext cx="1341123" cy="1347219"/>
            </a:xfrm>
            <a:prstGeom prst="rect">
              <a:avLst/>
            </a:prstGeom>
          </p:spPr>
        </p:pic>
        <p:sp>
          <p:nvSpPr>
            <p:cNvPr id="10" name="Rectangle 9">
              <a:extLst>
                <a:ext uri="{FF2B5EF4-FFF2-40B4-BE49-F238E27FC236}">
                  <a16:creationId xmlns:a16="http://schemas.microsoft.com/office/drawing/2014/main" id="{074E3CC9-241D-4227-96EA-667C3F94ACAF}"/>
                </a:ext>
              </a:extLst>
            </p:cNvPr>
            <p:cNvSpPr/>
            <p:nvPr/>
          </p:nvSpPr>
          <p:spPr>
            <a:xfrm>
              <a:off x="4317558" y="3784821"/>
              <a:ext cx="307102" cy="378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3819A52F-E6BD-4B3D-BC4C-F9A7E4BD2580}"/>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Lst>
          </a:blip>
          <a:srcRect l="21917" t="50000" r="23916" b="17795"/>
          <a:stretch/>
        </p:blipFill>
        <p:spPr>
          <a:xfrm>
            <a:off x="66542" y="2345551"/>
            <a:ext cx="2028586" cy="625741"/>
          </a:xfrm>
          <a:prstGeom prst="rect">
            <a:avLst/>
          </a:prstGeom>
        </p:spPr>
      </p:pic>
      <p:sp>
        <p:nvSpPr>
          <p:cNvPr id="13" name="TextBox 12">
            <a:extLst>
              <a:ext uri="{FF2B5EF4-FFF2-40B4-BE49-F238E27FC236}">
                <a16:creationId xmlns:a16="http://schemas.microsoft.com/office/drawing/2014/main" id="{C27D222D-F46F-4012-8454-D672C488441F}"/>
              </a:ext>
            </a:extLst>
          </p:cNvPr>
          <p:cNvSpPr txBox="1"/>
          <p:nvPr/>
        </p:nvSpPr>
        <p:spPr>
          <a:xfrm>
            <a:off x="7584758" y="2077068"/>
            <a:ext cx="1665139" cy="1046440"/>
          </a:xfrm>
          <a:prstGeom prst="rect">
            <a:avLst/>
          </a:prstGeom>
          <a:noFill/>
        </p:spPr>
        <p:txBody>
          <a:bodyPr wrap="square" rtlCol="0">
            <a:spAutoFit/>
          </a:bodyPr>
          <a:lstStyle/>
          <a:p>
            <a:r>
              <a:rPr lang="en-US" sz="2200" b="1" dirty="0">
                <a:latin typeface="Arial" panose="020B0604020202020204" pitchFamily="34" charset="0"/>
                <a:cs typeface="Arial" panose="020B0604020202020204" pitchFamily="34" charset="0"/>
              </a:rPr>
              <a:t>Properties</a:t>
            </a:r>
          </a:p>
          <a:p>
            <a:r>
              <a:rPr lang="en-US" sz="2000" dirty="0">
                <a:latin typeface="Arial" panose="020B0604020202020204" pitchFamily="34" charset="0"/>
                <a:cs typeface="Arial" panose="020B0604020202020204" pitchFamily="34" charset="0"/>
              </a:rPr>
              <a:t>Affinity</a:t>
            </a:r>
          </a:p>
          <a:p>
            <a:r>
              <a:rPr lang="en-US" sz="2000" dirty="0">
                <a:latin typeface="Arial" panose="020B0604020202020204" pitchFamily="34" charset="0"/>
                <a:cs typeface="Arial" panose="020B0604020202020204" pitchFamily="34" charset="0"/>
              </a:rPr>
              <a:t>Specificity</a:t>
            </a:r>
          </a:p>
        </p:txBody>
      </p:sp>
      <p:sp>
        <p:nvSpPr>
          <p:cNvPr id="15" name="TextBox 14">
            <a:extLst>
              <a:ext uri="{FF2B5EF4-FFF2-40B4-BE49-F238E27FC236}">
                <a16:creationId xmlns:a16="http://schemas.microsoft.com/office/drawing/2014/main" id="{E06F8BCF-1313-4465-81BC-76EDAA55FF89}"/>
              </a:ext>
            </a:extLst>
          </p:cNvPr>
          <p:cNvSpPr txBox="1"/>
          <p:nvPr/>
        </p:nvSpPr>
        <p:spPr>
          <a:xfrm>
            <a:off x="3125120" y="2472069"/>
            <a:ext cx="1417321" cy="430887"/>
          </a:xfrm>
          <a:prstGeom prst="rect">
            <a:avLst/>
          </a:prstGeom>
          <a:noFill/>
        </p:spPr>
        <p:txBody>
          <a:bodyPr wrap="square" rtlCol="0">
            <a:spAutoFit/>
          </a:bodyPr>
          <a:lstStyle/>
          <a:p>
            <a:r>
              <a:rPr lang="en-US" sz="2200" b="1" dirty="0">
                <a:latin typeface="Arial" panose="020B0604020202020204" pitchFamily="34" charset="0"/>
                <a:cs typeface="Arial" panose="020B0604020202020204" pitchFamily="34" charset="0"/>
              </a:rPr>
              <a:t>Features</a:t>
            </a:r>
            <a:endParaRPr lang="en-US" sz="22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2F13334-4DDC-40D4-A648-E2BAA928B514}"/>
              </a:ext>
            </a:extLst>
          </p:cNvPr>
          <p:cNvSpPr txBox="1"/>
          <p:nvPr/>
        </p:nvSpPr>
        <p:spPr>
          <a:xfrm>
            <a:off x="5572434" y="2472068"/>
            <a:ext cx="1093807" cy="430887"/>
          </a:xfrm>
          <a:prstGeom prst="rect">
            <a:avLst/>
          </a:prstGeom>
          <a:noFill/>
        </p:spPr>
        <p:txBody>
          <a:bodyPr wrap="square" rtlCol="0">
            <a:spAutoFit/>
          </a:bodyPr>
          <a:lstStyle/>
          <a:p>
            <a:r>
              <a:rPr lang="en-US" sz="2200" b="1" dirty="0">
                <a:latin typeface="Arial" panose="020B0604020202020204" pitchFamily="34" charset="0"/>
                <a:cs typeface="Arial" panose="020B0604020202020204" pitchFamily="34" charset="0"/>
              </a:rPr>
              <a:t>Model</a:t>
            </a:r>
            <a:endParaRPr lang="en-US" sz="2200" dirty="0">
              <a:latin typeface="Arial" panose="020B0604020202020204" pitchFamily="34" charset="0"/>
              <a:cs typeface="Arial" panose="020B0604020202020204" pitchFamily="34" charset="0"/>
            </a:endParaRPr>
          </a:p>
        </p:txBody>
      </p:sp>
      <p:cxnSp>
        <p:nvCxnSpPr>
          <p:cNvPr id="26" name="Straight Arrow Connector 25">
            <a:extLst>
              <a:ext uri="{FF2B5EF4-FFF2-40B4-BE49-F238E27FC236}">
                <a16:creationId xmlns:a16="http://schemas.microsoft.com/office/drawing/2014/main" id="{A74CD4B3-5854-40C8-A28B-B5C2782C2707}"/>
              </a:ext>
            </a:extLst>
          </p:cNvPr>
          <p:cNvCxnSpPr>
            <a:cxnSpLocks/>
          </p:cNvCxnSpPr>
          <p:nvPr/>
        </p:nvCxnSpPr>
        <p:spPr>
          <a:xfrm>
            <a:off x="4572000" y="2683198"/>
            <a:ext cx="80046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EFC995C7-D11B-4CBB-8934-DF03D0147BA2}"/>
              </a:ext>
            </a:extLst>
          </p:cNvPr>
          <p:cNvCxnSpPr>
            <a:cxnSpLocks/>
          </p:cNvCxnSpPr>
          <p:nvPr/>
        </p:nvCxnSpPr>
        <p:spPr>
          <a:xfrm>
            <a:off x="6666241" y="2683198"/>
            <a:ext cx="80046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753E964C-8353-401B-9623-0FC9CC5D18EE}"/>
              </a:ext>
            </a:extLst>
          </p:cNvPr>
          <p:cNvCxnSpPr>
            <a:cxnSpLocks/>
          </p:cNvCxnSpPr>
          <p:nvPr/>
        </p:nvCxnSpPr>
        <p:spPr>
          <a:xfrm>
            <a:off x="2295094" y="2683198"/>
            <a:ext cx="80046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12" name="Picture 11">
            <a:extLst>
              <a:ext uri="{FF2B5EF4-FFF2-40B4-BE49-F238E27FC236}">
                <a16:creationId xmlns:a16="http://schemas.microsoft.com/office/drawing/2014/main" id="{538E3F77-E094-42BB-BC81-58F4FA339D8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Lst>
          </a:blip>
          <a:srcRect l="21917" t="50000" r="23916" b="17795"/>
          <a:stretch/>
        </p:blipFill>
        <p:spPr>
          <a:xfrm>
            <a:off x="2810008" y="1790556"/>
            <a:ext cx="1065331" cy="328614"/>
          </a:xfrm>
          <a:prstGeom prst="rect">
            <a:avLst/>
          </a:prstGeom>
        </p:spPr>
      </p:pic>
      <p:pic>
        <p:nvPicPr>
          <p:cNvPr id="14" name="Picture 13">
            <a:extLst>
              <a:ext uri="{FF2B5EF4-FFF2-40B4-BE49-F238E27FC236}">
                <a16:creationId xmlns:a16="http://schemas.microsoft.com/office/drawing/2014/main" id="{88133FFE-4A9D-447D-B957-87A14AADD01D}"/>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Lst>
          </a:blip>
          <a:srcRect l="21917" t="50000" r="23916" b="17795"/>
          <a:stretch/>
        </p:blipFill>
        <p:spPr>
          <a:xfrm>
            <a:off x="2810008" y="1435633"/>
            <a:ext cx="1065331" cy="328614"/>
          </a:xfrm>
          <a:prstGeom prst="rect">
            <a:avLst/>
          </a:prstGeom>
        </p:spPr>
      </p:pic>
      <p:pic>
        <p:nvPicPr>
          <p:cNvPr id="16" name="Picture 15">
            <a:extLst>
              <a:ext uri="{FF2B5EF4-FFF2-40B4-BE49-F238E27FC236}">
                <a16:creationId xmlns:a16="http://schemas.microsoft.com/office/drawing/2014/main" id="{3C08CEC0-A36E-4528-A83D-2263BB470A4B}"/>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Lst>
          </a:blip>
          <a:srcRect l="21917" t="50000" r="23916" b="17795"/>
          <a:stretch/>
        </p:blipFill>
        <p:spPr>
          <a:xfrm>
            <a:off x="2810008" y="1085571"/>
            <a:ext cx="1065331" cy="328614"/>
          </a:xfrm>
          <a:prstGeom prst="rect">
            <a:avLst/>
          </a:prstGeom>
        </p:spPr>
      </p:pic>
      <p:sp>
        <p:nvSpPr>
          <p:cNvPr id="36" name="TextBox 35">
            <a:extLst>
              <a:ext uri="{FF2B5EF4-FFF2-40B4-BE49-F238E27FC236}">
                <a16:creationId xmlns:a16="http://schemas.microsoft.com/office/drawing/2014/main" id="{6A399363-274A-4523-B6A7-FF2A44F778B5}"/>
              </a:ext>
            </a:extLst>
          </p:cNvPr>
          <p:cNvSpPr txBox="1"/>
          <p:nvPr/>
        </p:nvSpPr>
        <p:spPr>
          <a:xfrm>
            <a:off x="4102479" y="3851121"/>
            <a:ext cx="1417321" cy="430887"/>
          </a:xfrm>
          <a:prstGeom prst="rect">
            <a:avLst/>
          </a:prstGeom>
          <a:noFill/>
        </p:spPr>
        <p:txBody>
          <a:bodyPr wrap="square" rtlCol="0">
            <a:spAutoFit/>
          </a:bodyPr>
          <a:lstStyle/>
          <a:p>
            <a:r>
              <a:rPr lang="en-US" sz="2200" b="1" dirty="0">
                <a:latin typeface="Arial" panose="020B0604020202020204" pitchFamily="34" charset="0"/>
                <a:cs typeface="Arial" panose="020B0604020202020204" pitchFamily="34" charset="0"/>
              </a:rPr>
              <a:t>Features</a:t>
            </a:r>
            <a:endParaRPr lang="en-US" sz="22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7AFA4875-5802-47FD-B998-169BF9BD0DD9}"/>
              </a:ext>
            </a:extLst>
          </p:cNvPr>
          <p:cNvSpPr txBox="1"/>
          <p:nvPr/>
        </p:nvSpPr>
        <p:spPr>
          <a:xfrm>
            <a:off x="6549793" y="3851120"/>
            <a:ext cx="1093807" cy="430887"/>
          </a:xfrm>
          <a:prstGeom prst="rect">
            <a:avLst/>
          </a:prstGeom>
          <a:noFill/>
        </p:spPr>
        <p:txBody>
          <a:bodyPr wrap="square" rtlCol="0">
            <a:spAutoFit/>
          </a:bodyPr>
          <a:lstStyle/>
          <a:p>
            <a:r>
              <a:rPr lang="en-US" sz="2200" b="1" dirty="0">
                <a:latin typeface="Arial" panose="020B0604020202020204" pitchFamily="34" charset="0"/>
                <a:cs typeface="Arial" panose="020B0604020202020204" pitchFamily="34" charset="0"/>
              </a:rPr>
              <a:t>Model</a:t>
            </a:r>
            <a:endParaRPr lang="en-US" sz="2200" dirty="0">
              <a:latin typeface="Arial" panose="020B0604020202020204" pitchFamily="34" charset="0"/>
              <a:cs typeface="Arial" panose="020B0604020202020204" pitchFamily="34" charset="0"/>
            </a:endParaRPr>
          </a:p>
        </p:txBody>
      </p:sp>
      <p:cxnSp>
        <p:nvCxnSpPr>
          <p:cNvPr id="40" name="Straight Arrow Connector 39">
            <a:extLst>
              <a:ext uri="{FF2B5EF4-FFF2-40B4-BE49-F238E27FC236}">
                <a16:creationId xmlns:a16="http://schemas.microsoft.com/office/drawing/2014/main" id="{BA81A22C-8C43-4D39-B49F-C8DAAC346949}"/>
              </a:ext>
            </a:extLst>
          </p:cNvPr>
          <p:cNvCxnSpPr>
            <a:cxnSpLocks/>
          </p:cNvCxnSpPr>
          <p:nvPr/>
        </p:nvCxnSpPr>
        <p:spPr>
          <a:xfrm>
            <a:off x="5549359" y="4062250"/>
            <a:ext cx="80046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7D9DF47D-F406-4ADF-AFC0-0EDF85A512F3}"/>
              </a:ext>
            </a:extLst>
          </p:cNvPr>
          <p:cNvCxnSpPr>
            <a:cxnSpLocks/>
          </p:cNvCxnSpPr>
          <p:nvPr/>
        </p:nvCxnSpPr>
        <p:spPr>
          <a:xfrm>
            <a:off x="3272453" y="4062250"/>
            <a:ext cx="80046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25" name="Group 24">
            <a:extLst>
              <a:ext uri="{FF2B5EF4-FFF2-40B4-BE49-F238E27FC236}">
                <a16:creationId xmlns:a16="http://schemas.microsoft.com/office/drawing/2014/main" id="{CE862E09-63FC-4E0F-A9B2-1B0C8B349B7A}"/>
              </a:ext>
            </a:extLst>
          </p:cNvPr>
          <p:cNvGrpSpPr/>
          <p:nvPr/>
        </p:nvGrpSpPr>
        <p:grpSpPr>
          <a:xfrm>
            <a:off x="7643600" y="3123509"/>
            <a:ext cx="603723" cy="943055"/>
            <a:chOff x="7643600" y="3123509"/>
            <a:chExt cx="603723" cy="943055"/>
          </a:xfrm>
        </p:grpSpPr>
        <p:cxnSp>
          <p:nvCxnSpPr>
            <p:cNvPr id="33" name="Straight Arrow Connector 32">
              <a:extLst>
                <a:ext uri="{FF2B5EF4-FFF2-40B4-BE49-F238E27FC236}">
                  <a16:creationId xmlns:a16="http://schemas.microsoft.com/office/drawing/2014/main" id="{AA826A49-3E8E-464A-A4DA-94EA29273291}"/>
                </a:ext>
              </a:extLst>
            </p:cNvPr>
            <p:cNvCxnSpPr>
              <a:cxnSpLocks/>
            </p:cNvCxnSpPr>
            <p:nvPr/>
          </p:nvCxnSpPr>
          <p:spPr>
            <a:xfrm flipV="1">
              <a:off x="8240553" y="3123509"/>
              <a:ext cx="0" cy="94305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0538407-DCA5-4A3F-A196-21CFD4B93145}"/>
                </a:ext>
              </a:extLst>
            </p:cNvPr>
            <p:cNvCxnSpPr>
              <a:cxnSpLocks/>
              <a:endCxn id="38" idx="3"/>
            </p:cNvCxnSpPr>
            <p:nvPr/>
          </p:nvCxnSpPr>
          <p:spPr>
            <a:xfrm flipH="1">
              <a:off x="7643600" y="4066564"/>
              <a:ext cx="603723" cy="0"/>
            </a:xfrm>
            <a:prstGeom prst="line">
              <a:avLst/>
            </a:prstGeom>
            <a:ln w="28575"/>
          </p:spPr>
          <p:style>
            <a:lnRef idx="1">
              <a:schemeClr val="dk1"/>
            </a:lnRef>
            <a:fillRef idx="0">
              <a:schemeClr val="dk1"/>
            </a:fillRef>
            <a:effectRef idx="0">
              <a:schemeClr val="dk1"/>
            </a:effectRef>
            <a:fontRef idx="minor">
              <a:schemeClr val="tx1"/>
            </a:fontRef>
          </p:style>
        </p:cxnSp>
      </p:grpSp>
      <p:sp>
        <p:nvSpPr>
          <p:cNvPr id="43" name="TextBox 42">
            <a:extLst>
              <a:ext uri="{FF2B5EF4-FFF2-40B4-BE49-F238E27FC236}">
                <a16:creationId xmlns:a16="http://schemas.microsoft.com/office/drawing/2014/main" id="{31CE0C18-2ECD-4D2F-B46B-F74E64F4B594}"/>
              </a:ext>
            </a:extLst>
          </p:cNvPr>
          <p:cNvSpPr txBox="1"/>
          <p:nvPr/>
        </p:nvSpPr>
        <p:spPr>
          <a:xfrm>
            <a:off x="3855175" y="1208350"/>
            <a:ext cx="1859825" cy="769441"/>
          </a:xfrm>
          <a:prstGeom prst="rect">
            <a:avLst/>
          </a:prstGeom>
          <a:noFill/>
        </p:spPr>
        <p:txBody>
          <a:bodyPr wrap="square" rtlCol="0">
            <a:spAutoFit/>
          </a:bodyPr>
          <a:lstStyle/>
          <a:p>
            <a:r>
              <a:rPr lang="en-US" sz="2200" b="1" dirty="0">
                <a:latin typeface="Arial" panose="020B0604020202020204" pitchFamily="34" charset="0"/>
                <a:cs typeface="Arial" panose="020B0604020202020204" pitchFamily="34" charset="0"/>
              </a:rPr>
              <a:t>Enrichment</a:t>
            </a:r>
          </a:p>
          <a:p>
            <a:r>
              <a:rPr lang="en-US" sz="2200" b="1" dirty="0">
                <a:latin typeface="Arial" panose="020B0604020202020204" pitchFamily="34" charset="0"/>
                <a:cs typeface="Arial" panose="020B0604020202020204" pitchFamily="34" charset="0"/>
              </a:rPr>
              <a:t>Ratio</a:t>
            </a:r>
            <a:endParaRPr lang="en-US" sz="2200" dirty="0">
              <a:latin typeface="Arial" panose="020B0604020202020204" pitchFamily="34" charset="0"/>
              <a:cs typeface="Arial" panose="020B0604020202020204" pitchFamily="34" charset="0"/>
            </a:endParaRPr>
          </a:p>
        </p:txBody>
      </p:sp>
      <p:cxnSp>
        <p:nvCxnSpPr>
          <p:cNvPr id="46" name="Straight Arrow Connector 45">
            <a:extLst>
              <a:ext uri="{FF2B5EF4-FFF2-40B4-BE49-F238E27FC236}">
                <a16:creationId xmlns:a16="http://schemas.microsoft.com/office/drawing/2014/main" id="{16E05D4E-F772-4060-B610-7B205CBC82FD}"/>
              </a:ext>
            </a:extLst>
          </p:cNvPr>
          <p:cNvCxnSpPr>
            <a:cxnSpLocks/>
            <a:endCxn id="9" idx="0"/>
          </p:cNvCxnSpPr>
          <p:nvPr/>
        </p:nvCxnSpPr>
        <p:spPr>
          <a:xfrm>
            <a:off x="2283245" y="2687687"/>
            <a:ext cx="523078" cy="87855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D7DC8C10-5B0B-4763-BF68-8214374F07F0}"/>
              </a:ext>
            </a:extLst>
          </p:cNvPr>
          <p:cNvCxnSpPr>
            <a:cxnSpLocks/>
          </p:cNvCxnSpPr>
          <p:nvPr/>
        </p:nvCxnSpPr>
        <p:spPr>
          <a:xfrm flipV="1">
            <a:off x="2284442" y="1763519"/>
            <a:ext cx="446893" cy="92570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56" name="Group 55">
            <a:extLst>
              <a:ext uri="{FF2B5EF4-FFF2-40B4-BE49-F238E27FC236}">
                <a16:creationId xmlns:a16="http://schemas.microsoft.com/office/drawing/2014/main" id="{EEE7D012-7B05-4BD3-AC2F-DF9A4443A8A2}"/>
              </a:ext>
            </a:extLst>
          </p:cNvPr>
          <p:cNvGrpSpPr/>
          <p:nvPr/>
        </p:nvGrpSpPr>
        <p:grpSpPr>
          <a:xfrm flipV="1">
            <a:off x="5564805" y="1408204"/>
            <a:ext cx="2667710" cy="668861"/>
            <a:chOff x="7643600" y="3123509"/>
            <a:chExt cx="603723" cy="943055"/>
          </a:xfrm>
        </p:grpSpPr>
        <p:cxnSp>
          <p:nvCxnSpPr>
            <p:cNvPr id="57" name="Straight Arrow Connector 56">
              <a:extLst>
                <a:ext uri="{FF2B5EF4-FFF2-40B4-BE49-F238E27FC236}">
                  <a16:creationId xmlns:a16="http://schemas.microsoft.com/office/drawing/2014/main" id="{DE124C49-EB8A-4C03-A991-49067BB0AEE1}"/>
                </a:ext>
              </a:extLst>
            </p:cNvPr>
            <p:cNvCxnSpPr>
              <a:cxnSpLocks/>
            </p:cNvCxnSpPr>
            <p:nvPr/>
          </p:nvCxnSpPr>
          <p:spPr>
            <a:xfrm flipV="1">
              <a:off x="8242401" y="3123509"/>
              <a:ext cx="0" cy="94305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930C36D8-C6D0-4282-8022-A76201921471}"/>
                </a:ext>
              </a:extLst>
            </p:cNvPr>
            <p:cNvCxnSpPr>
              <a:cxnSpLocks/>
            </p:cNvCxnSpPr>
            <p:nvPr/>
          </p:nvCxnSpPr>
          <p:spPr>
            <a:xfrm flipH="1">
              <a:off x="7643600" y="4066564"/>
              <a:ext cx="603723" cy="0"/>
            </a:xfrm>
            <a:prstGeom prst="line">
              <a:avLst/>
            </a:prstGeom>
            <a:ln w="28575"/>
          </p:spPr>
          <p:style>
            <a:lnRef idx="1">
              <a:schemeClr val="dk1"/>
            </a:lnRef>
            <a:fillRef idx="0">
              <a:schemeClr val="dk1"/>
            </a:fillRef>
            <a:effectRef idx="0">
              <a:schemeClr val="dk1"/>
            </a:effectRef>
            <a:fontRef idx="minor">
              <a:schemeClr val="tx1"/>
            </a:fontRef>
          </p:style>
        </p:cxnSp>
      </p:grpSp>
      <p:sp>
        <p:nvSpPr>
          <p:cNvPr id="39" name="Multiplication Sign 38">
            <a:extLst>
              <a:ext uri="{FF2B5EF4-FFF2-40B4-BE49-F238E27FC236}">
                <a16:creationId xmlns:a16="http://schemas.microsoft.com/office/drawing/2014/main" id="{963F5B54-4DA4-4103-A864-4957777FCBAB}"/>
              </a:ext>
            </a:extLst>
          </p:cNvPr>
          <p:cNvSpPr/>
          <p:nvPr/>
        </p:nvSpPr>
        <p:spPr>
          <a:xfrm>
            <a:off x="7940289" y="1131295"/>
            <a:ext cx="508297" cy="551294"/>
          </a:xfrm>
          <a:prstGeom prst="mathMultiply">
            <a:avLst>
              <a:gd name="adj1" fmla="val 1302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Multiplication Sign 34">
            <a:extLst>
              <a:ext uri="{FF2B5EF4-FFF2-40B4-BE49-F238E27FC236}">
                <a16:creationId xmlns:a16="http://schemas.microsoft.com/office/drawing/2014/main" id="{164297BD-F3CF-47FD-850D-DEC9F34322F3}"/>
              </a:ext>
            </a:extLst>
          </p:cNvPr>
          <p:cNvSpPr/>
          <p:nvPr/>
        </p:nvSpPr>
        <p:spPr>
          <a:xfrm>
            <a:off x="2278256" y="2799097"/>
            <a:ext cx="508297" cy="551294"/>
          </a:xfrm>
          <a:prstGeom prst="mathMultiply">
            <a:avLst>
              <a:gd name="adj1" fmla="val 1302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Multiplication Sign 36">
            <a:extLst>
              <a:ext uri="{FF2B5EF4-FFF2-40B4-BE49-F238E27FC236}">
                <a16:creationId xmlns:a16="http://schemas.microsoft.com/office/drawing/2014/main" id="{E234B2AE-31F9-4B34-A5E1-7A42100F2764}"/>
              </a:ext>
            </a:extLst>
          </p:cNvPr>
          <p:cNvSpPr/>
          <p:nvPr/>
        </p:nvSpPr>
        <p:spPr>
          <a:xfrm>
            <a:off x="3367042" y="3790917"/>
            <a:ext cx="508297" cy="551294"/>
          </a:xfrm>
          <a:prstGeom prst="mathMultiply">
            <a:avLst>
              <a:gd name="adj1" fmla="val 1302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Multiplication Sign 59">
            <a:extLst>
              <a:ext uri="{FF2B5EF4-FFF2-40B4-BE49-F238E27FC236}">
                <a16:creationId xmlns:a16="http://schemas.microsoft.com/office/drawing/2014/main" id="{C70DD448-5665-4DB7-8850-D337178BA894}"/>
              </a:ext>
            </a:extLst>
          </p:cNvPr>
          <p:cNvSpPr/>
          <p:nvPr/>
        </p:nvSpPr>
        <p:spPr>
          <a:xfrm>
            <a:off x="2444111" y="2418064"/>
            <a:ext cx="508297" cy="551294"/>
          </a:xfrm>
          <a:prstGeom prst="mathMultiply">
            <a:avLst>
              <a:gd name="adj1" fmla="val 1302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6128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P spid="43" grpId="0"/>
      <p:bldP spid="39" grpId="0" animBg="1"/>
      <p:bldP spid="35" grpId="0" animBg="1"/>
      <p:bldP spid="37" grpId="0" animBg="1"/>
      <p:bldP spid="60" grpId="0" animBg="1"/>
    </p:bldLst>
  </p:timing>
</p:sld>
</file>

<file path=ppt/theme/theme1.xml><?xml version="1.0" encoding="utf-8"?>
<a:theme xmlns:a="http://schemas.openxmlformats.org/drawingml/2006/main" name="Title Slide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Content Slide 4">
  <a:themeElements>
    <a:clrScheme name="Custom 12">
      <a:dk1>
        <a:sysClr val="windowText" lastClr="000000"/>
      </a:dk1>
      <a:lt1>
        <a:sysClr val="window" lastClr="FFFFFF"/>
      </a:lt1>
      <a:dk2>
        <a:srgbClr val="44546A"/>
      </a:dk2>
      <a:lt2>
        <a:srgbClr val="E7E6E6"/>
      </a:lt2>
      <a:accent1>
        <a:srgbClr val="4472C4"/>
      </a:accent1>
      <a:accent2>
        <a:srgbClr val="ED7D31"/>
      </a:accent2>
      <a:accent3>
        <a:srgbClr val="C9C9C9"/>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Slide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itle Slide 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itle Slid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itle Slide 5">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itle Slide 6">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Content Slide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Content Slide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Content Slide 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27849</TotalTime>
  <Words>3935</Words>
  <Application>Microsoft Office PowerPoint</Application>
  <PresentationFormat>On-screen Show (16:9)</PresentationFormat>
  <Paragraphs>334</Paragraphs>
  <Slides>37</Slides>
  <Notes>36</Notes>
  <HiddenSlides>1</HiddenSlides>
  <MMClips>0</MMClips>
  <ScaleCrop>false</ScaleCrop>
  <HeadingPairs>
    <vt:vector size="6" baseType="variant">
      <vt:variant>
        <vt:lpstr>Fonts Used</vt:lpstr>
      </vt:variant>
      <vt:variant>
        <vt:i4>3</vt:i4>
      </vt:variant>
      <vt:variant>
        <vt:lpstr>Theme</vt:lpstr>
      </vt:variant>
      <vt:variant>
        <vt:i4>10</vt:i4>
      </vt:variant>
      <vt:variant>
        <vt:lpstr>Slide Titles</vt:lpstr>
      </vt:variant>
      <vt:variant>
        <vt:i4>37</vt:i4>
      </vt:variant>
    </vt:vector>
  </HeadingPairs>
  <TitlesOfParts>
    <vt:vector size="50" baseType="lpstr">
      <vt:lpstr>Arial</vt:lpstr>
      <vt:lpstr>Calibri</vt:lpstr>
      <vt:lpstr>Calibri Light</vt:lpstr>
      <vt:lpstr>Title Slide 1</vt:lpstr>
      <vt:lpstr>Title Slide 2</vt:lpstr>
      <vt:lpstr>Title Slide 3</vt:lpstr>
      <vt:lpstr>Title Slide 4</vt:lpstr>
      <vt:lpstr>Title Slide 5</vt:lpstr>
      <vt:lpstr>Title Slide 6</vt:lpstr>
      <vt:lpstr>Content Slide 1</vt:lpstr>
      <vt:lpstr>Content Slide 2</vt:lpstr>
      <vt:lpstr>Content Slide 3</vt:lpstr>
      <vt:lpstr>Content Slide 4</vt:lpstr>
      <vt:lpstr>Machine Learning Methods for Antibody Optimization</vt:lpstr>
      <vt:lpstr>Antibody Discovery</vt:lpstr>
      <vt:lpstr>Antibody Optimization</vt:lpstr>
      <vt:lpstr>Antibody Optimization</vt:lpstr>
      <vt:lpstr>Antibody Property Tradeoffs</vt:lpstr>
      <vt:lpstr>Standard Optimization</vt:lpstr>
      <vt:lpstr>Standard Optimization</vt:lpstr>
      <vt:lpstr>Standard Optimization</vt:lpstr>
      <vt:lpstr>Primary Sequence Data</vt:lpstr>
      <vt:lpstr>Goal</vt:lpstr>
      <vt:lpstr>Machine Learning</vt:lpstr>
      <vt:lpstr>Unified Representation</vt:lpstr>
      <vt:lpstr>Feature Extraction</vt:lpstr>
      <vt:lpstr>Linear Discriminant Analysis</vt:lpstr>
      <vt:lpstr>Linear Discriminant Analysis</vt:lpstr>
      <vt:lpstr>Yeast Display Binding</vt:lpstr>
      <vt:lpstr>Pareto Optimization</vt:lpstr>
      <vt:lpstr>Pareto Optimization</vt:lpstr>
      <vt:lpstr>Pareto Optimization</vt:lpstr>
      <vt:lpstr>Pareto Optimization</vt:lpstr>
      <vt:lpstr>Pareto Optimization</vt:lpstr>
      <vt:lpstr>Pareto Optimization</vt:lpstr>
      <vt:lpstr>Pareto Optimization</vt:lpstr>
      <vt:lpstr>Pareto Optimization</vt:lpstr>
      <vt:lpstr>Mutant Binding</vt:lpstr>
      <vt:lpstr>Soluble Antibody Binding</vt:lpstr>
      <vt:lpstr>Soluble Antibody Binding</vt:lpstr>
      <vt:lpstr>Soluble Antibody Binding</vt:lpstr>
      <vt:lpstr>Virtual Screen</vt:lpstr>
      <vt:lpstr>Virtual Screen</vt:lpstr>
      <vt:lpstr>Virtual Screen</vt:lpstr>
      <vt:lpstr>Affinity Measurements</vt:lpstr>
      <vt:lpstr>Specificity Measurements</vt:lpstr>
      <vt:lpstr>Successful Clones</vt:lpstr>
      <vt:lpstr>Summary</vt:lpstr>
      <vt:lpstr>Future Work</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Makowski, Emily</cp:lastModifiedBy>
  <cp:revision>155</cp:revision>
  <dcterms:created xsi:type="dcterms:W3CDTF">2017-05-23T17:12:40Z</dcterms:created>
  <dcterms:modified xsi:type="dcterms:W3CDTF">2020-11-13T14:41:49Z</dcterms:modified>
</cp:coreProperties>
</file>